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_rels/notesSlide38.xml.rels" ContentType="application/vnd.openxmlformats-package.relationships+xml"/>
  <Override PartName="/ppt/notesSlides/_rels/notesSlide39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jpeg" ContentType="image/jpeg"/>
  <Override PartName="/ppt/media/image1.jpeg" ContentType="image/jpeg"/>
  <Override PartName="/ppt/media/image53.jpeg" ContentType="image/jpeg"/>
  <Override PartName="/ppt/media/image2.jpeg" ContentType="image/jpeg"/>
  <Override PartName="/ppt/media/image54.jpeg" ContentType="image/jpeg"/>
  <Override PartName="/ppt/media/image5.png" ContentType="image/png"/>
  <Override PartName="/ppt/media/image3.jpeg" ContentType="image/jpeg"/>
  <Override PartName="/ppt/media/image55.jpeg" ContentType="image/jpeg"/>
  <Override PartName="/ppt/media/image48.png" ContentType="image/png"/>
  <Override PartName="/ppt/media/image4.jpeg" ContentType="image/jpeg"/>
  <Override PartName="/ppt/media/image56.jpeg" ContentType="image/jpeg"/>
  <Override PartName="/ppt/media/image6.jpeg" ContentType="image/jpeg"/>
  <Override PartName="/ppt/media/image58.jpeg" ContentType="image/jpeg"/>
  <Override PartName="/ppt/media/image7.jpeg" ContentType="image/jpeg"/>
  <Override PartName="/ppt/media/image59.jpeg" ContentType="image/jpeg"/>
  <Override PartName="/ppt/media/image8.jpeg" ContentType="image/jpeg"/>
  <Override PartName="/ppt/media/image29.jpeg" ContentType="image/jpeg"/>
  <Override PartName="/ppt/media/image10.png" ContentType="image/pn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83.jpeg" ContentType="image/jpeg"/>
  <Override PartName="/ppt/media/image49.png" ContentType="image/pn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gif" ContentType="image/gif"/>
  <Override PartName="/ppt/media/image28.jpeg" ContentType="image/jpeg"/>
  <Override PartName="/ppt/media/image21.gif" ContentType="image/gif"/>
  <Override PartName="/ppt/media/image64.png" ContentType="image/png"/>
  <Override PartName="/ppt/media/image22.jpeg" ContentType="image/jpeg"/>
  <Override PartName="/ppt/media/image23.jpeg" ContentType="image/jpeg"/>
  <Override PartName="/ppt/media/image24.jpeg" ContentType="image/jpeg"/>
  <Override PartName="/ppt/media/image25.png" ContentType="image/png"/>
  <Override PartName="/ppt/media/image36.jpeg" ContentType="image/jpeg"/>
  <Override PartName="/ppt/media/image26.jpeg" ContentType="image/jpeg"/>
  <Override PartName="/ppt/media/image27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62.png" ContentType="image/png"/>
  <Override PartName="/ppt/media/image33.jpeg" ContentType="image/jpeg"/>
  <Override PartName="/ppt/media/image34.jpeg" ContentType="image/jpeg"/>
  <Override PartName="/ppt/media/image35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51.gif" ContentType="image/gif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png" ContentType="image/png"/>
  <Override PartName="/ppt/media/image47.jpeg" ContentType="image/jpeg"/>
  <Override PartName="/ppt/media/image50.jpeg" ContentType="image/jpeg"/>
  <Override PartName="/ppt/media/image52.jpeg" ContentType="image/jpeg"/>
  <Override PartName="/ppt/media/image57.jpeg" ContentType="image/jpeg"/>
  <Override PartName="/ppt/media/image60.jpeg" ContentType="image/jpeg"/>
  <Override PartName="/ppt/media/image63.png" ContentType="image/png"/>
  <Override PartName="/ppt/media/image61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media/image70.jpeg" ContentType="image/jpeg"/>
  <Override PartName="/ppt/media/image71.jpeg" ContentType="image/jpeg"/>
  <Override PartName="/ppt/media/image72.jpeg" ContentType="image/jpeg"/>
  <Override PartName="/ppt/media/image73.gif" ContentType="image/gif"/>
  <Override PartName="/ppt/media/image74.jpeg" ContentType="image/jpeg"/>
  <Override PartName="/ppt/media/image75.jpeg" ContentType="image/jpeg"/>
  <Override PartName="/ppt/media/image76.jpeg" ContentType="image/jpeg"/>
  <Override PartName="/ppt/media/image77.jpeg" ContentType="image/jpeg"/>
  <Override PartName="/ppt/media/image78.jpeg" ContentType="image/jpeg"/>
  <Override PartName="/ppt/media/image79.jpeg" ContentType="image/jpeg"/>
  <Override PartName="/ppt/media/image80.jpeg" ContentType="image/jpeg"/>
  <Override PartName="/ppt/media/image81.jpeg" ContentType="image/jpeg"/>
  <Override PartName="/ppt/media/image82.jpeg" ContentType="image/jpeg"/>
  <Override PartName="/ppt/media/image84.jpeg" ContentType="image/jpeg"/>
  <Override PartName="/ppt/media/image85.jpeg" ContentType="image/jpeg"/>
  <Override PartName="/ppt/media/image86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delle note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&lt;intestazione&gt;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&lt;data/ora&gt;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&lt;piè di pagina&gt;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0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3EB654CF-C4FD-403D-9FB3-22FB6D36309E}" type="slidenum"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&lt;numero&gt;</a:t>
            </a:fld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38.xml.rels><?xml version="1.0" encoding="UTF-8"?>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
</Relationships>
</file>

<file path=ppt/notesSlides/_rels/notesSlide39.xml.rels><?xml version="1.0" encoding="UTF-8"?>
<Relationships xmlns="http://schemas.openxmlformats.org/package/2006/relationships"><Relationship Id="rId1" Type="http://schemas.openxmlformats.org/officeDocument/2006/relationships/slide" Target="../slides/slide39.xml"/><Relationship Id="rId2" Type="http://schemas.openxmlformats.org/officeDocument/2006/relationships/notesMaster" Target="../notesMasters/notesMaster1.xml"/>
</Relationships>
</file>

<file path=ppt/notesSlides/notesSlide3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rIns="0" tIns="0" bIns="0"/>
          <a:p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8" name="CustomShape 2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F7DC6387-958F-4D8B-A0FC-D3B4DDAB64F3}" type="slidenum">
              <a:rPr b="0" lang="it-IT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&lt;numero&gt;</a:t>
            </a:fld>
            <a:endParaRPr b="0" lang="it-IT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3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rIns="0" tIns="0" bIns="0"/>
          <a:p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0" name="CustomShape 2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6C082F50-EE24-4CB5-83FD-D609BA9B9B23}" type="slidenum">
              <a:rPr b="0" lang="it-IT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&lt;numero&gt;</a:t>
            </a:fld>
            <a:endParaRPr b="0" lang="it-IT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9" Type="http://schemas.openxmlformats.org/officeDocument/2006/relationships/image" Target="../media/image8.jpeg"/><Relationship Id="rId10" Type="http://schemas.openxmlformats.org/officeDocument/2006/relationships/image" Target="../media/image9.jpeg"/><Relationship Id="rId11" Type="http://schemas.openxmlformats.org/officeDocument/2006/relationships/image" Target="../media/image10.png"/><Relationship Id="rId12" Type="http://schemas.openxmlformats.org/officeDocument/2006/relationships/slideLayout" Target="../slideLayouts/slideLayout1.xml"/><Relationship Id="rId13" Type="http://schemas.openxmlformats.org/officeDocument/2006/relationships/slideLayout" Target="../slideLayouts/slideLayout2.xml"/><Relationship Id="rId14" Type="http://schemas.openxmlformats.org/officeDocument/2006/relationships/slideLayout" Target="../slideLayouts/slideLayout3.xml"/><Relationship Id="rId15" Type="http://schemas.openxmlformats.org/officeDocument/2006/relationships/slideLayout" Target="../slideLayouts/slideLayout4.xml"/><Relationship Id="rId16" Type="http://schemas.openxmlformats.org/officeDocument/2006/relationships/slideLayout" Target="../slideLayouts/slideLayout5.xml"/><Relationship Id="rId17" Type="http://schemas.openxmlformats.org/officeDocument/2006/relationships/slideLayout" Target="../slideLayouts/slideLayout6.xml"/><Relationship Id="rId18" Type="http://schemas.openxmlformats.org/officeDocument/2006/relationships/slideLayout" Target="../slideLayouts/slideLayout7.xml"/><Relationship Id="rId19" Type="http://schemas.openxmlformats.org/officeDocument/2006/relationships/slideLayout" Target="../slideLayouts/slideLayout8.xml"/><Relationship Id="rId2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10.xml"/><Relationship Id="rId22" Type="http://schemas.openxmlformats.org/officeDocument/2006/relationships/slideLayout" Target="../slideLayouts/slideLayout11.xml"/><Relationship Id="rId2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108360" y="59760"/>
            <a:ext cx="6880320" cy="704160"/>
          </a:xfrm>
          <a:prstGeom prst="rect">
            <a:avLst/>
          </a:prstGeom>
          <a:solidFill>
            <a:srgbClr val="eec2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" name="Picture 7" descr=""/>
          <p:cNvPicPr/>
          <p:nvPr/>
        </p:nvPicPr>
        <p:blipFill>
          <a:blip r:embed="rId2"/>
          <a:stretch/>
        </p:blipFill>
        <p:spPr>
          <a:xfrm>
            <a:off x="6989400" y="59760"/>
            <a:ext cx="1071720" cy="704160"/>
          </a:xfrm>
          <a:prstGeom prst="rect">
            <a:avLst/>
          </a:prstGeom>
          <a:ln>
            <a:noFill/>
          </a:ln>
        </p:spPr>
      </p:pic>
      <p:pic>
        <p:nvPicPr>
          <p:cNvPr id="2" name="Picture 8" descr=""/>
          <p:cNvPicPr/>
          <p:nvPr/>
        </p:nvPicPr>
        <p:blipFill>
          <a:blip r:embed="rId3"/>
          <a:stretch/>
        </p:blipFill>
        <p:spPr>
          <a:xfrm>
            <a:off x="8118720" y="0"/>
            <a:ext cx="905760" cy="796680"/>
          </a:xfrm>
          <a:prstGeom prst="rect">
            <a:avLst/>
          </a:prstGeom>
          <a:ln>
            <a:noFill/>
          </a:ln>
        </p:spPr>
      </p:pic>
      <p:sp>
        <p:nvSpPr>
          <p:cNvPr id="3" name="CustomShape 2"/>
          <p:cNvSpPr/>
          <p:nvPr/>
        </p:nvSpPr>
        <p:spPr>
          <a:xfrm>
            <a:off x="4847760" y="6608880"/>
            <a:ext cx="4176360" cy="99720"/>
          </a:xfrm>
          <a:prstGeom prst="rect">
            <a:avLst/>
          </a:prstGeom>
          <a:solidFill>
            <a:srgbClr val="eec2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Picture 9" descr=""/>
          <p:cNvPicPr/>
          <p:nvPr/>
        </p:nvPicPr>
        <p:blipFill>
          <a:blip r:embed="rId4"/>
          <a:stretch/>
        </p:blipFill>
        <p:spPr>
          <a:xfrm>
            <a:off x="7587360" y="6060240"/>
            <a:ext cx="582120" cy="503280"/>
          </a:xfrm>
          <a:prstGeom prst="rect">
            <a:avLst/>
          </a:prstGeom>
          <a:ln>
            <a:noFill/>
          </a:ln>
        </p:spPr>
      </p:pic>
      <p:pic>
        <p:nvPicPr>
          <p:cNvPr id="5" name="Immagine 4" descr=""/>
          <p:cNvPicPr/>
          <p:nvPr/>
        </p:nvPicPr>
        <p:blipFill>
          <a:blip r:embed="rId5"/>
          <a:stretch/>
        </p:blipFill>
        <p:spPr>
          <a:xfrm>
            <a:off x="8185320" y="6372360"/>
            <a:ext cx="826920" cy="191520"/>
          </a:xfrm>
          <a:prstGeom prst="rect">
            <a:avLst/>
          </a:prstGeom>
          <a:ln>
            <a:noFill/>
          </a:ln>
        </p:spPr>
      </p:pic>
      <p:pic>
        <p:nvPicPr>
          <p:cNvPr id="6" name="Picture 11" descr=""/>
          <p:cNvPicPr/>
          <p:nvPr/>
        </p:nvPicPr>
        <p:blipFill>
          <a:blip r:embed="rId6"/>
          <a:stretch/>
        </p:blipFill>
        <p:spPr>
          <a:xfrm>
            <a:off x="4847760" y="6133320"/>
            <a:ext cx="428040" cy="442080"/>
          </a:xfrm>
          <a:prstGeom prst="rect">
            <a:avLst/>
          </a:prstGeom>
          <a:ln>
            <a:noFill/>
          </a:ln>
        </p:spPr>
      </p:pic>
      <p:pic>
        <p:nvPicPr>
          <p:cNvPr id="7" name="Picture 12" descr=""/>
          <p:cNvPicPr/>
          <p:nvPr/>
        </p:nvPicPr>
        <p:blipFill>
          <a:blip r:embed="rId7"/>
          <a:stretch/>
        </p:blipFill>
        <p:spPr>
          <a:xfrm>
            <a:off x="6923160" y="6222600"/>
            <a:ext cx="683640" cy="356760"/>
          </a:xfrm>
          <a:prstGeom prst="rect">
            <a:avLst/>
          </a:prstGeom>
          <a:ln>
            <a:noFill/>
          </a:ln>
        </p:spPr>
      </p:pic>
      <p:pic>
        <p:nvPicPr>
          <p:cNvPr id="8" name="Picture 13" descr=""/>
          <p:cNvPicPr/>
          <p:nvPr/>
        </p:nvPicPr>
        <p:blipFill>
          <a:blip r:embed="rId8"/>
          <a:stretch/>
        </p:blipFill>
        <p:spPr>
          <a:xfrm>
            <a:off x="6288120" y="6222600"/>
            <a:ext cx="570240" cy="330480"/>
          </a:xfrm>
          <a:prstGeom prst="rect">
            <a:avLst/>
          </a:prstGeom>
          <a:ln>
            <a:noFill/>
          </a:ln>
        </p:spPr>
      </p:pic>
      <p:pic>
        <p:nvPicPr>
          <p:cNvPr id="9" name="Picture 14" descr=""/>
          <p:cNvPicPr/>
          <p:nvPr/>
        </p:nvPicPr>
        <p:blipFill>
          <a:blip r:embed="rId9"/>
          <a:stretch/>
        </p:blipFill>
        <p:spPr>
          <a:xfrm>
            <a:off x="3479760" y="6523560"/>
            <a:ext cx="1293120" cy="185040"/>
          </a:xfrm>
          <a:prstGeom prst="rect">
            <a:avLst/>
          </a:prstGeom>
          <a:ln>
            <a:noFill/>
          </a:ln>
        </p:spPr>
      </p:pic>
      <p:pic>
        <p:nvPicPr>
          <p:cNvPr id="10" name="Picture 15" descr=""/>
          <p:cNvPicPr/>
          <p:nvPr/>
        </p:nvPicPr>
        <p:blipFill>
          <a:blip r:embed="rId10"/>
          <a:stretch/>
        </p:blipFill>
        <p:spPr>
          <a:xfrm>
            <a:off x="5423760" y="6192360"/>
            <a:ext cx="747360" cy="358920"/>
          </a:xfrm>
          <a:prstGeom prst="rect">
            <a:avLst/>
          </a:prstGeom>
          <a:ln>
            <a:noFill/>
          </a:ln>
        </p:spPr>
      </p:pic>
      <p:pic>
        <p:nvPicPr>
          <p:cNvPr id="11" name="Immagine 25" descr=""/>
          <p:cNvPicPr/>
          <p:nvPr/>
        </p:nvPicPr>
        <p:blipFill>
          <a:blip r:embed="rId11"/>
          <a:stretch/>
        </p:blipFill>
        <p:spPr>
          <a:xfrm>
            <a:off x="137880" y="1093680"/>
            <a:ext cx="3327480" cy="2570760"/>
          </a:xfrm>
          <a:prstGeom prst="rect">
            <a:avLst/>
          </a:prstGeom>
          <a:ln>
            <a:noFill/>
          </a:ln>
        </p:spPr>
      </p:pic>
      <p:sp>
        <p:nvSpPr>
          <p:cNvPr id="12" name="CustomShape 3"/>
          <p:cNvSpPr/>
          <p:nvPr/>
        </p:nvSpPr>
        <p:spPr>
          <a:xfrm>
            <a:off x="137880" y="3861000"/>
            <a:ext cx="3327480" cy="1504440"/>
          </a:xfrm>
          <a:prstGeom prst="rect">
            <a:avLst/>
          </a:prstGeom>
          <a:solidFill>
            <a:srgbClr val="eec216"/>
          </a:solidFill>
          <a:ln>
            <a:noFill/>
          </a:ln>
          <a:effectLst>
            <a:outerShdw algn="ctr" blurRad="63500" rotWithShape="0" sx="102000" sy="10200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CustomShape 4"/>
          <p:cNvSpPr/>
          <p:nvPr/>
        </p:nvSpPr>
        <p:spPr>
          <a:xfrm>
            <a:off x="179640" y="3950280"/>
            <a:ext cx="3285720" cy="139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6671b2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PROGETTO LIFE EREMITA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1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Azioni coordinate per preservare popolazioni residuali e isolate  </a:t>
            </a:r>
            <a:br/>
            <a:r>
              <a:rPr b="1" lang="it-IT" sz="1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 insetti forestali e d'acqua dolce </a:t>
            </a:r>
            <a:br/>
            <a:r>
              <a:rPr b="1" lang="it-IT" sz="1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  Emilia-Romagna 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1400" spc="-1" strike="noStrike">
                <a:solidFill>
                  <a:srgbClr val="6671b2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LIFE14 NAT/IT/000209 EREMITA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  <p:sldLayoutId id="2147483660" r:id="rId2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magine 7" descr=""/>
          <p:cNvPicPr/>
          <p:nvPr/>
        </p:nvPicPr>
        <p:blipFill>
          <a:blip r:embed="rId2"/>
          <a:stretch/>
        </p:blipFill>
        <p:spPr>
          <a:xfrm>
            <a:off x="7308360" y="290520"/>
            <a:ext cx="1369080" cy="408600"/>
          </a:xfrm>
          <a:prstGeom prst="rect">
            <a:avLst/>
          </a:prstGeom>
          <a:ln>
            <a:noFill/>
          </a:ln>
        </p:spPr>
      </p:pic>
      <p:sp>
        <p:nvSpPr>
          <p:cNvPr id="53" name="CustomShape 1"/>
          <p:cNvSpPr/>
          <p:nvPr/>
        </p:nvSpPr>
        <p:spPr>
          <a:xfrm>
            <a:off x="0" y="6403320"/>
            <a:ext cx="9143280" cy="185400"/>
          </a:xfrm>
          <a:prstGeom prst="rect">
            <a:avLst/>
          </a:prstGeom>
          <a:solidFill>
            <a:srgbClr val="eec2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4" name="Picture 7" descr=""/>
          <p:cNvPicPr/>
          <p:nvPr/>
        </p:nvPicPr>
        <p:blipFill>
          <a:blip r:embed="rId3"/>
          <a:stretch/>
        </p:blipFill>
        <p:spPr>
          <a:xfrm>
            <a:off x="7306920" y="6309360"/>
            <a:ext cx="743400" cy="478440"/>
          </a:xfrm>
          <a:prstGeom prst="rect">
            <a:avLst/>
          </a:prstGeom>
          <a:ln>
            <a:noFill/>
          </a:ln>
        </p:spPr>
      </p:pic>
      <p:pic>
        <p:nvPicPr>
          <p:cNvPr id="55" name="Picture 8" descr=""/>
          <p:cNvPicPr/>
          <p:nvPr/>
        </p:nvPicPr>
        <p:blipFill>
          <a:blip r:embed="rId4"/>
          <a:stretch/>
        </p:blipFill>
        <p:spPr>
          <a:xfrm>
            <a:off x="8244360" y="6216840"/>
            <a:ext cx="647280" cy="558360"/>
          </a:xfrm>
          <a:prstGeom prst="rect">
            <a:avLst/>
          </a:prstGeom>
          <a:ln>
            <a:noFill/>
          </a:ln>
        </p:spPr>
      </p:pic>
      <p:sp>
        <p:nvSpPr>
          <p:cNvPr id="56" name="CustomShape 2"/>
          <p:cNvSpPr/>
          <p:nvPr/>
        </p:nvSpPr>
        <p:spPr>
          <a:xfrm>
            <a:off x="0" y="6611400"/>
            <a:ext cx="3887640" cy="22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it-IT" sz="900" spc="-1" strike="noStrike">
                <a:solidFill>
                  <a:srgbClr val="53a044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Con il contributo dello strumento finanziario LIFE della Comunità Europea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CustomShape 3"/>
          <p:cNvSpPr/>
          <p:nvPr/>
        </p:nvSpPr>
        <p:spPr>
          <a:xfrm>
            <a:off x="224280" y="6357960"/>
            <a:ext cx="2175480" cy="27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it-IT" sz="1200" spc="-1" strike="noStrike">
                <a:solidFill>
                  <a:srgbClr val="53a044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LIFE14 NAT/IT/000209 EREMITA</a:t>
            </a:r>
            <a:endParaRPr b="0" lang="it-IT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  <a:endParaRPr b="0" lang="it-IT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image" Target="../media/image27.jpe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4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image" Target="../media/image38.jpeg"/><Relationship Id="rId3" Type="http://schemas.openxmlformats.org/officeDocument/2006/relationships/image" Target="../media/image39.jpeg"/><Relationship Id="rId4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image" Target="../media/image41.jpeg"/><Relationship Id="rId3" Type="http://schemas.openxmlformats.org/officeDocument/2006/relationships/image" Target="../media/image42.jpeg"/><Relationship Id="rId4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image" Target="../media/image45.jpeg"/><Relationship Id="rId3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jpe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51.gif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image" Target="../media/image53.jpeg"/><Relationship Id="rId3" Type="http://schemas.openxmlformats.org/officeDocument/2006/relationships/image" Target="../media/image54.jpeg"/><Relationship Id="rId4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55.jpeg"/><Relationship Id="rId2" Type="http://schemas.openxmlformats.org/officeDocument/2006/relationships/image" Target="../media/image56.jpeg"/><Relationship Id="rId3" Type="http://schemas.openxmlformats.org/officeDocument/2006/relationships/image" Target="../media/image57.jpeg"/><Relationship Id="rId4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image" Target="../media/image59.jpeg"/><Relationship Id="rId3" Type="http://schemas.openxmlformats.org/officeDocument/2006/relationships/image" Target="../media/image60.jpeg"/><Relationship Id="rId4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61.jpe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image" Target="../media/image63.png"/><Relationship Id="rId3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image" Target="../media/image65.jpeg"/><Relationship Id="rId3" Type="http://schemas.openxmlformats.org/officeDocument/2006/relationships/image" Target="../media/image66.jpeg"/><Relationship Id="rId4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67.jpeg"/><Relationship Id="rId2" Type="http://schemas.openxmlformats.org/officeDocument/2006/relationships/image" Target="../media/image68.jpeg"/><Relationship Id="rId3" Type="http://schemas.openxmlformats.org/officeDocument/2006/relationships/image" Target="../media/image69.jpeg"/><Relationship Id="rId4" Type="http://schemas.openxmlformats.org/officeDocument/2006/relationships/image" Target="../media/image70.jpeg"/><Relationship Id="rId5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71.jpeg"/><Relationship Id="rId2" Type="http://schemas.openxmlformats.org/officeDocument/2006/relationships/image" Target="../media/image72.jpeg"/><Relationship Id="rId3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73.gif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74.jpeg"/><Relationship Id="rId2" Type="http://schemas.openxmlformats.org/officeDocument/2006/relationships/image" Target="../media/image75.jpeg"/><Relationship Id="rId3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76.jpeg"/><Relationship Id="rId2" Type="http://schemas.openxmlformats.org/officeDocument/2006/relationships/image" Target="../media/image77.jpeg"/><Relationship Id="rId3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78.jpe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79.jpeg"/><Relationship Id="rId2" Type="http://schemas.openxmlformats.org/officeDocument/2006/relationships/image" Target="../media/image80.jpeg"/><Relationship Id="rId3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81.jpeg"/><Relationship Id="rId2" Type="http://schemas.openxmlformats.org/officeDocument/2006/relationships/image" Target="../media/image82.jpeg"/><Relationship Id="rId3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83.jpeg"/><Relationship Id="rId2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84.jpeg"/><Relationship Id="rId2" Type="http://schemas.openxmlformats.org/officeDocument/2006/relationships/image" Target="../media/image85.jpe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38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86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0.gif"/><Relationship Id="rId2" Type="http://schemas.openxmlformats.org/officeDocument/2006/relationships/image" Target="../media/image21.gif"/><Relationship Id="rId3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image" Target="../media/image24.jpeg"/><Relationship Id="rId4" Type="http://schemas.openxmlformats.org/officeDocument/2006/relationships/image" Target="../media/image25.png"/><Relationship Id="rId5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0" y="0"/>
            <a:ext cx="9143280" cy="456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2" name="CustomShape 2"/>
          <p:cNvSpPr/>
          <p:nvPr/>
        </p:nvSpPr>
        <p:spPr>
          <a:xfrm>
            <a:off x="3636000" y="1340640"/>
            <a:ext cx="5256000" cy="28076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 algn="ctr">
              <a:lnSpc>
                <a:spcPct val="100000"/>
              </a:lnSpc>
              <a:spcBef>
                <a:spcPts val="1800"/>
              </a:spcBef>
            </a:pPr>
            <a:r>
              <a:rPr b="1" lang="it-IT" sz="9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IL PROGETTO LIFE EREMITA: INTERVENTI DI TUTELA ED INCREMENTO DELLE POPOLAZIONI </a:t>
            </a:r>
            <a:endParaRPr b="0" lang="it-IT" sz="9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800"/>
              </a:spcBef>
            </a:pPr>
            <a:r>
              <a:rPr b="1" lang="it-IT" sz="9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 SPECIE RARE DI INSETTI</a:t>
            </a:r>
            <a:endParaRPr b="0" lang="it-IT" sz="9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799"/>
              </a:spcBef>
            </a:pPr>
            <a:endParaRPr b="0" lang="it-IT" sz="9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CustomShape 3"/>
          <p:cNvSpPr/>
          <p:nvPr/>
        </p:nvSpPr>
        <p:spPr>
          <a:xfrm>
            <a:off x="3780000" y="4077000"/>
            <a:ext cx="4968000" cy="1439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br/>
            <a:br/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Dott. Davide Malavasi</a:t>
            </a:r>
            <a:br/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Geom. Renato Carini</a:t>
            </a:r>
            <a:br/>
            <a:r>
              <a:rPr b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ENTE PARCHI E BIODIVERSITÀ </a:t>
            </a:r>
            <a:br/>
            <a:r>
              <a:rPr b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EMILIA OCCIDENTALE</a:t>
            </a:r>
            <a:br/>
            <a:br/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Habitat di Osmoderma eremita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4" name="Immagine 4" descr=""/>
          <p:cNvPicPr/>
          <p:nvPr/>
        </p:nvPicPr>
        <p:blipFill>
          <a:blip r:embed="rId1"/>
          <a:stretch/>
        </p:blipFill>
        <p:spPr>
          <a:xfrm rot="16200000">
            <a:off x="-305640" y="1971720"/>
            <a:ext cx="4643640" cy="30956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5" name="Immagine 5" descr=""/>
          <p:cNvPicPr/>
          <p:nvPr/>
        </p:nvPicPr>
        <p:blipFill>
          <a:blip r:embed="rId2"/>
          <a:stretch/>
        </p:blipFill>
        <p:spPr>
          <a:xfrm>
            <a:off x="3859920" y="1700640"/>
            <a:ext cx="4751640" cy="316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2" descr=""/>
          <p:cNvPicPr/>
          <p:nvPr/>
        </p:nvPicPr>
        <p:blipFill>
          <a:blip r:embed="rId1"/>
          <a:stretch/>
        </p:blipFill>
        <p:spPr>
          <a:xfrm rot="5400000">
            <a:off x="3977640" y="925920"/>
            <a:ext cx="5630760" cy="4222800"/>
          </a:xfrm>
          <a:prstGeom prst="rect">
            <a:avLst/>
          </a:prstGeom>
          <a:ln w="9360">
            <a:solidFill>
              <a:schemeClr val="accent1"/>
            </a:solidFill>
            <a:miter/>
          </a:ln>
        </p:spPr>
      </p:pic>
      <p:pic>
        <p:nvPicPr>
          <p:cNvPr id="157" name="Picture 3" descr=""/>
          <p:cNvPicPr/>
          <p:nvPr/>
        </p:nvPicPr>
        <p:blipFill>
          <a:blip r:embed="rId2"/>
          <a:stretch/>
        </p:blipFill>
        <p:spPr>
          <a:xfrm>
            <a:off x="251640" y="188640"/>
            <a:ext cx="4247640" cy="56642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8" name="CustomShape 1"/>
          <p:cNvSpPr/>
          <p:nvPr/>
        </p:nvSpPr>
        <p:spPr>
          <a:xfrm>
            <a:off x="5940000" y="5850360"/>
            <a:ext cx="259164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Salice bianco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CustomShape 2"/>
          <p:cNvSpPr/>
          <p:nvPr/>
        </p:nvSpPr>
        <p:spPr>
          <a:xfrm>
            <a:off x="1403640" y="5866560"/>
            <a:ext cx="259164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Gelso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Monitoraggio della specie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2" name="Picture 2" descr=""/>
          <p:cNvPicPr/>
          <p:nvPr/>
        </p:nvPicPr>
        <p:blipFill>
          <a:blip r:embed="rId1"/>
          <a:stretch/>
        </p:blipFill>
        <p:spPr>
          <a:xfrm>
            <a:off x="755640" y="1124640"/>
            <a:ext cx="3743640" cy="2807640"/>
          </a:xfrm>
          <a:prstGeom prst="rect">
            <a:avLst/>
          </a:prstGeom>
          <a:ln>
            <a:noFill/>
          </a:ln>
        </p:spPr>
      </p:pic>
      <p:pic>
        <p:nvPicPr>
          <p:cNvPr id="163" name="Picture 3" descr=""/>
          <p:cNvPicPr/>
          <p:nvPr/>
        </p:nvPicPr>
        <p:blipFill>
          <a:blip r:embed="rId2"/>
          <a:srcRect l="17731" t="14278" r="11554" b="14340"/>
          <a:stretch/>
        </p:blipFill>
        <p:spPr>
          <a:xfrm>
            <a:off x="971640" y="4005000"/>
            <a:ext cx="3311640" cy="2507040"/>
          </a:xfrm>
          <a:prstGeom prst="rect">
            <a:avLst/>
          </a:prstGeom>
          <a:ln>
            <a:noFill/>
          </a:ln>
        </p:spPr>
      </p:pic>
      <p:pic>
        <p:nvPicPr>
          <p:cNvPr id="164" name="Picture 4" descr=""/>
          <p:cNvPicPr/>
          <p:nvPr/>
        </p:nvPicPr>
        <p:blipFill>
          <a:blip r:embed="rId3"/>
          <a:srcRect l="12407" t="21373" r="15236" b="0"/>
          <a:stretch/>
        </p:blipFill>
        <p:spPr>
          <a:xfrm>
            <a:off x="4788000" y="3989880"/>
            <a:ext cx="3095640" cy="2523240"/>
          </a:xfrm>
          <a:prstGeom prst="rect">
            <a:avLst/>
          </a:prstGeom>
          <a:ln>
            <a:noFill/>
          </a:ln>
        </p:spPr>
      </p:pic>
      <p:pic>
        <p:nvPicPr>
          <p:cNvPr id="165" name="Picture 5" descr=""/>
          <p:cNvPicPr/>
          <p:nvPr/>
        </p:nvPicPr>
        <p:blipFill>
          <a:blip r:embed="rId4"/>
          <a:stretch/>
        </p:blipFill>
        <p:spPr>
          <a:xfrm>
            <a:off x="4644000" y="1172160"/>
            <a:ext cx="3639960" cy="2729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Rosalia alpina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8" name="Picture 2" descr=""/>
          <p:cNvPicPr/>
          <p:nvPr/>
        </p:nvPicPr>
        <p:blipFill>
          <a:blip r:embed="rId1"/>
          <a:stretch/>
        </p:blipFill>
        <p:spPr>
          <a:xfrm>
            <a:off x="960120" y="1165680"/>
            <a:ext cx="3179160" cy="2667600"/>
          </a:xfrm>
          <a:prstGeom prst="rect">
            <a:avLst/>
          </a:prstGeom>
          <a:ln>
            <a:noFill/>
          </a:ln>
        </p:spPr>
      </p:pic>
      <p:pic>
        <p:nvPicPr>
          <p:cNvPr id="169" name="Picture 3" descr=""/>
          <p:cNvPicPr/>
          <p:nvPr/>
        </p:nvPicPr>
        <p:blipFill>
          <a:blip r:embed="rId2"/>
          <a:stretch/>
        </p:blipFill>
        <p:spPr>
          <a:xfrm>
            <a:off x="5652000" y="980640"/>
            <a:ext cx="2914920" cy="5267880"/>
          </a:xfrm>
          <a:prstGeom prst="rect">
            <a:avLst/>
          </a:prstGeom>
          <a:ln>
            <a:noFill/>
          </a:ln>
        </p:spPr>
      </p:pic>
      <p:pic>
        <p:nvPicPr>
          <p:cNvPr id="170" name="Picture 2" descr=""/>
          <p:cNvPicPr/>
          <p:nvPr/>
        </p:nvPicPr>
        <p:blipFill>
          <a:blip r:embed="rId3"/>
          <a:stretch/>
        </p:blipFill>
        <p:spPr>
          <a:xfrm>
            <a:off x="960120" y="3933000"/>
            <a:ext cx="3539160" cy="2325240"/>
          </a:xfrm>
          <a:prstGeom prst="rect">
            <a:avLst/>
          </a:prstGeom>
          <a:ln>
            <a:noFill/>
          </a:ln>
        </p:spPr>
      </p:pic>
      <p:sp>
        <p:nvSpPr>
          <p:cNvPr id="171" name="CustomShape 3"/>
          <p:cNvSpPr/>
          <p:nvPr/>
        </p:nvSpPr>
        <p:spPr>
          <a:xfrm>
            <a:off x="5562000" y="5895720"/>
            <a:ext cx="30956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Dimensioni: 15-40 mm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Biologia di Rosalia alpina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467640" y="1196640"/>
            <a:ext cx="8228880" cy="5400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Questa specie è associata generalmente alla presenza di faggete, sino a circa 1500 m di quota. 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Dopo l’accoppiamento, le uova sono deposte nel legno secco di vecchi alberi morti, ma ancora in piedi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ed esposti al sole, oppure anche su ceppaie o grossi rami appoggiati al suolo.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Le larve si sviluppano in due–tre anni e scavano gallerie relativamente superficiali; prima dell’ultima stagione invernale esse si avvicinano alla corteccia.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 sfarfallamento degli adulti può variare a seconda della regione e dell’altitudine, ma generalmente avviene tra inizio luglio e fine agosto.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</a:t>
            </a: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</a:t>
            </a: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alpina </a:t>
            </a: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 diffusa in Europa centro-meridionale, Turchia settentrionale, regione caucasica e transcaucasica.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 Italia la specie e distribuita con popolazioni localizzate lungo l’arco alpino, e su tutta la catena appenninica, incluse le regioni meridionali e la Sicilia. 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Come per tutte le specie saproxiliche, il principale fattore di minaccia e rappresentato dalla distruzione e frammentazione dell’habitat forestale a causa dell’impatto antropico (disboscamento). 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Questa specie e ormai piuttosto rara, considerato che le sue popolazioni sono localizzate e numericamente ridotte.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4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457200" y="274680"/>
            <a:ext cx="8228880" cy="8492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Habitat di Rosalia alpina: faggete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6" name="Picture 2" descr=""/>
          <p:cNvPicPr/>
          <p:nvPr/>
        </p:nvPicPr>
        <p:blipFill>
          <a:blip r:embed="rId1"/>
          <a:stretch/>
        </p:blipFill>
        <p:spPr>
          <a:xfrm rot="5400000">
            <a:off x="-587520" y="1856160"/>
            <a:ext cx="3839760" cy="2159640"/>
          </a:xfrm>
          <a:prstGeom prst="rect">
            <a:avLst/>
          </a:prstGeom>
          <a:ln>
            <a:noFill/>
          </a:ln>
        </p:spPr>
      </p:pic>
      <p:pic>
        <p:nvPicPr>
          <p:cNvPr id="177" name="Picture 3" descr=""/>
          <p:cNvPicPr/>
          <p:nvPr/>
        </p:nvPicPr>
        <p:blipFill>
          <a:blip r:embed="rId2"/>
          <a:stretch/>
        </p:blipFill>
        <p:spPr>
          <a:xfrm rot="5400000">
            <a:off x="1536120" y="2138040"/>
            <a:ext cx="4991760" cy="2807640"/>
          </a:xfrm>
          <a:prstGeom prst="rect">
            <a:avLst/>
          </a:prstGeom>
          <a:ln>
            <a:noFill/>
          </a:ln>
        </p:spPr>
      </p:pic>
      <p:pic>
        <p:nvPicPr>
          <p:cNvPr id="178" name="Picture 4" descr=""/>
          <p:cNvPicPr/>
          <p:nvPr/>
        </p:nvPicPr>
        <p:blipFill>
          <a:blip r:embed="rId3"/>
          <a:stretch/>
        </p:blipFill>
        <p:spPr>
          <a:xfrm rot="16200000">
            <a:off x="5225760" y="1564200"/>
            <a:ext cx="3984120" cy="298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Graphoderus bilineatus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1" name="Picture 2" descr=""/>
          <p:cNvPicPr/>
          <p:nvPr/>
        </p:nvPicPr>
        <p:blipFill>
          <a:blip r:embed="rId1"/>
          <a:stretch/>
        </p:blipFill>
        <p:spPr>
          <a:xfrm>
            <a:off x="467640" y="1268640"/>
            <a:ext cx="3742920" cy="2475720"/>
          </a:xfrm>
          <a:prstGeom prst="rect">
            <a:avLst/>
          </a:prstGeom>
          <a:ln>
            <a:noFill/>
          </a:ln>
        </p:spPr>
      </p:pic>
      <p:pic>
        <p:nvPicPr>
          <p:cNvPr id="182" name="Picture 3" descr=""/>
          <p:cNvPicPr/>
          <p:nvPr/>
        </p:nvPicPr>
        <p:blipFill>
          <a:blip r:embed="rId2"/>
          <a:stretch/>
        </p:blipFill>
        <p:spPr>
          <a:xfrm>
            <a:off x="450000" y="3771360"/>
            <a:ext cx="3689280" cy="2438280"/>
          </a:xfrm>
          <a:prstGeom prst="rect">
            <a:avLst/>
          </a:prstGeom>
          <a:ln>
            <a:noFill/>
          </a:ln>
        </p:spPr>
      </p:pic>
      <p:pic>
        <p:nvPicPr>
          <p:cNvPr id="183" name="Picture 4" descr=""/>
          <p:cNvPicPr/>
          <p:nvPr/>
        </p:nvPicPr>
        <p:blipFill>
          <a:blip r:embed="rId3"/>
          <a:stretch/>
        </p:blipFill>
        <p:spPr>
          <a:xfrm>
            <a:off x="4445640" y="1205280"/>
            <a:ext cx="3995280" cy="3015000"/>
          </a:xfrm>
          <a:prstGeom prst="rect">
            <a:avLst/>
          </a:prstGeom>
          <a:ln>
            <a:noFill/>
          </a:ln>
        </p:spPr>
      </p:pic>
      <p:sp>
        <p:nvSpPr>
          <p:cNvPr id="184" name="CustomShape 3"/>
          <p:cNvSpPr/>
          <p:nvPr/>
        </p:nvSpPr>
        <p:spPr>
          <a:xfrm>
            <a:off x="4500000" y="5229360"/>
            <a:ext cx="309564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Dimensioni: 14-16 mm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Habitat di Graphoderus bilineatus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6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7" name="Picture 2" descr=""/>
          <p:cNvPicPr/>
          <p:nvPr/>
        </p:nvPicPr>
        <p:blipFill>
          <a:blip r:embed="rId1"/>
          <a:stretch/>
        </p:blipFill>
        <p:spPr>
          <a:xfrm>
            <a:off x="1331640" y="1124640"/>
            <a:ext cx="6480000" cy="48600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Coenagrion mercuriale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0" name="Picture 3" descr=""/>
          <p:cNvPicPr/>
          <p:nvPr/>
        </p:nvPicPr>
        <p:blipFill>
          <a:blip r:embed="rId1"/>
          <a:stretch/>
        </p:blipFill>
        <p:spPr>
          <a:xfrm rot="5400000">
            <a:off x="-248400" y="2021040"/>
            <a:ext cx="4331520" cy="2897640"/>
          </a:xfrm>
          <a:prstGeom prst="rect">
            <a:avLst/>
          </a:prstGeom>
          <a:ln>
            <a:noFill/>
          </a:ln>
        </p:spPr>
      </p:pic>
      <p:pic>
        <p:nvPicPr>
          <p:cNvPr id="191" name="Picture 4" descr=""/>
          <p:cNvPicPr/>
          <p:nvPr/>
        </p:nvPicPr>
        <p:blipFill>
          <a:blip r:embed="rId2"/>
          <a:stretch/>
        </p:blipFill>
        <p:spPr>
          <a:xfrm>
            <a:off x="3564000" y="1298520"/>
            <a:ext cx="5371560" cy="3637800"/>
          </a:xfrm>
          <a:prstGeom prst="rect">
            <a:avLst/>
          </a:prstGeom>
          <a:ln>
            <a:noFill/>
          </a:ln>
        </p:spPr>
      </p:pic>
      <p:sp>
        <p:nvSpPr>
          <p:cNvPr id="192" name="CustomShape 3"/>
          <p:cNvSpPr/>
          <p:nvPr/>
        </p:nvSpPr>
        <p:spPr>
          <a:xfrm>
            <a:off x="3564000" y="5301360"/>
            <a:ext cx="3599640" cy="33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Dimensioni: 27-31 mm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Habitat di Coenagrion mercuriale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5" name="Picture 2" descr=""/>
          <p:cNvPicPr/>
          <p:nvPr/>
        </p:nvPicPr>
        <p:blipFill>
          <a:blip r:embed="rId1"/>
          <a:stretch/>
        </p:blipFill>
        <p:spPr>
          <a:xfrm>
            <a:off x="5320440" y="3357000"/>
            <a:ext cx="3647520" cy="273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pic>
        <p:nvPicPr>
          <p:cNvPr id="196" name="Picture 2" descr=""/>
          <p:cNvPicPr/>
          <p:nvPr/>
        </p:nvPicPr>
        <p:blipFill>
          <a:blip r:embed="rId2"/>
          <a:stretch/>
        </p:blipFill>
        <p:spPr>
          <a:xfrm>
            <a:off x="467640" y="1340640"/>
            <a:ext cx="4703760" cy="352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Il Progetto LIFE EREMITA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360"/>
              </a:spcBef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Gli obiettivi progettuali consistono  nel miglioramento dello stato di conservazione delle residue popolazioni di due insetti saproxilici (</a:t>
            </a:r>
            <a:r>
              <a:rPr b="0" i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Osmoderma eremita </a:t>
            </a: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and </a:t>
            </a:r>
            <a:r>
              <a:rPr b="0" i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Rosalia alpina</a:t>
            </a: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) e di due insetti acquatici (</a:t>
            </a:r>
            <a:r>
              <a:rPr b="0" i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Graphoderus bilineatus</a:t>
            </a: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and </a:t>
            </a:r>
            <a:r>
              <a:rPr b="0" i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Coenagrion mercuriale castellanii </a:t>
            </a: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).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7" name="Picture 2" descr=""/>
          <p:cNvPicPr/>
          <p:nvPr/>
        </p:nvPicPr>
        <p:blipFill>
          <a:blip r:embed="rId1"/>
          <a:stretch/>
        </p:blipFill>
        <p:spPr>
          <a:xfrm rot="16200000">
            <a:off x="687600" y="3137400"/>
            <a:ext cx="2159640" cy="20239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8" name="Picture 2" descr=""/>
          <p:cNvPicPr/>
          <p:nvPr/>
        </p:nvPicPr>
        <p:blipFill>
          <a:blip r:embed="rId2"/>
          <a:stretch/>
        </p:blipFill>
        <p:spPr>
          <a:xfrm>
            <a:off x="3266280" y="4579200"/>
            <a:ext cx="2560320" cy="1681920"/>
          </a:xfrm>
          <a:prstGeom prst="rect">
            <a:avLst/>
          </a:prstGeom>
          <a:ln>
            <a:noFill/>
          </a:ln>
        </p:spPr>
      </p:pic>
      <p:pic>
        <p:nvPicPr>
          <p:cNvPr id="109" name="Picture 2" descr=""/>
          <p:cNvPicPr/>
          <p:nvPr/>
        </p:nvPicPr>
        <p:blipFill>
          <a:blip r:embed="rId3"/>
          <a:stretch/>
        </p:blipFill>
        <p:spPr>
          <a:xfrm>
            <a:off x="3924000" y="2801160"/>
            <a:ext cx="2316960" cy="1532520"/>
          </a:xfrm>
          <a:prstGeom prst="rect">
            <a:avLst/>
          </a:prstGeom>
          <a:ln>
            <a:noFill/>
          </a:ln>
        </p:spPr>
      </p:pic>
      <p:pic>
        <p:nvPicPr>
          <p:cNvPr id="110" name="Picture 3" descr=""/>
          <p:cNvPicPr/>
          <p:nvPr/>
        </p:nvPicPr>
        <p:blipFill>
          <a:blip r:embed="rId4"/>
          <a:stretch/>
        </p:blipFill>
        <p:spPr>
          <a:xfrm rot="5400000">
            <a:off x="6508080" y="3578040"/>
            <a:ext cx="2662200" cy="1780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Allevamento in situ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360"/>
              </a:spcBef>
            </a:pPr>
            <a:r>
              <a:rPr b="0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partire dal 2018 collocazione 150 Cassette di legno in tutta la regione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00" name="Picture 2" descr=""/>
          <p:cNvPicPr/>
          <p:nvPr/>
        </p:nvPicPr>
        <p:blipFill>
          <a:blip r:embed="rId1"/>
          <a:stretch/>
        </p:blipFill>
        <p:spPr>
          <a:xfrm>
            <a:off x="1187640" y="2061000"/>
            <a:ext cx="2015640" cy="3891240"/>
          </a:xfrm>
          <a:prstGeom prst="rect">
            <a:avLst/>
          </a:prstGeom>
          <a:ln>
            <a:noFill/>
          </a:ln>
        </p:spPr>
      </p:pic>
      <p:pic>
        <p:nvPicPr>
          <p:cNvPr id="201" name="Picture 5" descr=""/>
          <p:cNvPicPr/>
          <p:nvPr/>
        </p:nvPicPr>
        <p:blipFill>
          <a:blip r:embed="rId2"/>
          <a:stretch/>
        </p:blipFill>
        <p:spPr>
          <a:xfrm>
            <a:off x="3348000" y="2061000"/>
            <a:ext cx="5272560" cy="3455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Monitoraggio Osmoderma eremita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Ricerca di alberi habitat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nelle aree planiziali: filari di Gelsi e di Salici bianchi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nelle aree collinari e montane: castagneti e querceti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205" name="Table 4"/>
          <p:cNvGraphicFramePr/>
          <p:nvPr/>
        </p:nvGraphicFramePr>
        <p:xfrm>
          <a:off x="683640" y="4437000"/>
          <a:ext cx="6095160" cy="740880"/>
        </p:xfrm>
        <a:graphic>
          <a:graphicData uri="http://schemas.openxmlformats.org/drawingml/2006/table">
            <a:tbl>
              <a:tblPr/>
              <a:tblGrid>
                <a:gridCol w="3047760"/>
                <a:gridCol w="3047760"/>
              </a:tblGrid>
              <a:tr h="3708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it-IT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2016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it-IT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2017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0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483  alberi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245 alberi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206" name="Picture 2" descr=""/>
          <p:cNvPicPr/>
          <p:nvPr/>
        </p:nvPicPr>
        <p:blipFill>
          <a:blip r:embed="rId1"/>
          <a:stretch/>
        </p:blipFill>
        <p:spPr>
          <a:xfrm rot="16200000">
            <a:off x="7038000" y="3916080"/>
            <a:ext cx="1727640" cy="1618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ustomShape 1"/>
          <p:cNvSpPr/>
          <p:nvPr/>
        </p:nvSpPr>
        <p:spPr>
          <a:xfrm>
            <a:off x="323640" y="205200"/>
            <a:ext cx="7066440" cy="796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AREE PROTETTE DELL’EMILIA OCCIDENTALE (MEOC)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9" name="CustomShape 3"/>
          <p:cNvSpPr/>
          <p:nvPr/>
        </p:nvSpPr>
        <p:spPr>
          <a:xfrm>
            <a:off x="508320" y="1217160"/>
            <a:ext cx="3414960" cy="456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it-IT" sz="14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ZONA PLANIZIALE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IT4020017 “Aree delle risorgive di Viarolo, Bacini di Torrile, Fascia golenale del Po” (PR)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IT4020021 “Medio e Basso Taro” (PR)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IT4020025  “Parma morta” (PR)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IT4020024  “San Genesio” (PR)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IT4010016 “Basso Trebbia”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IT4010017 «Conoide del Nure e Bosco di Fornace vecchia»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IT4010018 «Fiume Po da Rio Boriacco a Bosco Ospizio»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it-IT" sz="14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ZONA COLLINARE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IT4020001 “Boschi di Carrega” (PR)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IT4020003 “Torrente Stirone” (PR-PC)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12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IT4010008 «Castell'Arquato, Lugagnano Val d’Arda»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0" name="Picture 2" descr=""/>
          <p:cNvPicPr/>
          <p:nvPr/>
        </p:nvPicPr>
        <p:blipFill>
          <a:blip r:embed="rId1"/>
          <a:stretch/>
        </p:blipFill>
        <p:spPr>
          <a:xfrm>
            <a:off x="3924000" y="1124640"/>
            <a:ext cx="4894560" cy="47692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211" name="CustomShape 4"/>
          <p:cNvSpPr/>
          <p:nvPr/>
        </p:nvSpPr>
        <p:spPr>
          <a:xfrm rot="1953600">
            <a:off x="5943240" y="1969920"/>
            <a:ext cx="500760" cy="95508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2" name="CustomShape 5"/>
          <p:cNvSpPr/>
          <p:nvPr/>
        </p:nvSpPr>
        <p:spPr>
          <a:xfrm>
            <a:off x="6732360" y="2349000"/>
            <a:ext cx="863280" cy="122904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CustomShape 6"/>
          <p:cNvSpPr/>
          <p:nvPr/>
        </p:nvSpPr>
        <p:spPr>
          <a:xfrm>
            <a:off x="7500240" y="1494360"/>
            <a:ext cx="647280" cy="78516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CustomShape 7"/>
          <p:cNvSpPr/>
          <p:nvPr/>
        </p:nvSpPr>
        <p:spPr>
          <a:xfrm>
            <a:off x="5004000" y="1700640"/>
            <a:ext cx="287280" cy="35928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5" name="CustomShape 8"/>
          <p:cNvSpPr/>
          <p:nvPr/>
        </p:nvSpPr>
        <p:spPr>
          <a:xfrm>
            <a:off x="4356000" y="1520640"/>
            <a:ext cx="287280" cy="35928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6" name="CustomShape 9"/>
          <p:cNvSpPr/>
          <p:nvPr/>
        </p:nvSpPr>
        <p:spPr>
          <a:xfrm>
            <a:off x="5222160" y="2233800"/>
            <a:ext cx="287280" cy="35928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18" name="Immagine 1" descr=""/>
          <p:cNvPicPr/>
          <p:nvPr/>
        </p:nvPicPr>
        <p:blipFill>
          <a:blip r:embed="rId1"/>
          <a:stretch/>
        </p:blipFill>
        <p:spPr>
          <a:xfrm>
            <a:off x="323640" y="980640"/>
            <a:ext cx="3979800" cy="2652840"/>
          </a:xfrm>
          <a:prstGeom prst="rect">
            <a:avLst/>
          </a:prstGeom>
          <a:ln>
            <a:noFill/>
          </a:ln>
        </p:spPr>
      </p:pic>
      <p:sp>
        <p:nvSpPr>
          <p:cNvPr id="219" name="CustomShape 2"/>
          <p:cNvSpPr/>
          <p:nvPr/>
        </p:nvSpPr>
        <p:spPr>
          <a:xfrm>
            <a:off x="4407840" y="988560"/>
            <a:ext cx="3789720" cy="303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ook Antiqua"/>
                <a:ea typeface="DejaVu Sans"/>
              </a:rPr>
              <a:t>Filari di gelsi capitozzati (Sissa-Trecasali –PR)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CustomShape 3"/>
          <p:cNvSpPr/>
          <p:nvPr/>
        </p:nvSpPr>
        <p:spPr>
          <a:xfrm>
            <a:off x="849600" y="460800"/>
            <a:ext cx="3992040" cy="39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SITI IDONEI PER </a:t>
            </a:r>
            <a:r>
              <a:rPr b="0" i="1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Osmoderma eremita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1" name="CustomShape 4"/>
          <p:cNvSpPr/>
          <p:nvPr/>
        </p:nvSpPr>
        <p:spPr>
          <a:xfrm>
            <a:off x="913680" y="5445360"/>
            <a:ext cx="3175560" cy="303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ook Antiqua"/>
                <a:ea typeface="DejaVu Sans"/>
              </a:rPr>
              <a:t>Filari di gelsi capitozzati (Torrile –PR)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2" name="Immagine 7" descr=""/>
          <p:cNvPicPr/>
          <p:nvPr/>
        </p:nvPicPr>
        <p:blipFill>
          <a:blip r:embed="rId2"/>
          <a:stretch/>
        </p:blipFill>
        <p:spPr>
          <a:xfrm>
            <a:off x="614520" y="3789000"/>
            <a:ext cx="3773880" cy="2515680"/>
          </a:xfrm>
          <a:prstGeom prst="rect">
            <a:avLst/>
          </a:prstGeom>
          <a:ln>
            <a:noFill/>
          </a:ln>
        </p:spPr>
      </p:pic>
      <p:pic>
        <p:nvPicPr>
          <p:cNvPr id="223" name="Immagine 8" descr=""/>
          <p:cNvPicPr/>
          <p:nvPr/>
        </p:nvPicPr>
        <p:blipFill>
          <a:blip r:embed="rId3"/>
          <a:stretch/>
        </p:blipFill>
        <p:spPr>
          <a:xfrm rot="16200000">
            <a:off x="4086000" y="2180880"/>
            <a:ext cx="4951080" cy="3300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5" name="Immagine 4" descr=""/>
          <p:cNvPicPr/>
          <p:nvPr/>
        </p:nvPicPr>
        <p:blipFill>
          <a:blip r:embed="rId1"/>
          <a:stretch/>
        </p:blipFill>
        <p:spPr>
          <a:xfrm>
            <a:off x="179640" y="718920"/>
            <a:ext cx="5616000" cy="4211640"/>
          </a:xfrm>
          <a:prstGeom prst="rect">
            <a:avLst/>
          </a:prstGeom>
          <a:ln>
            <a:noFill/>
          </a:ln>
        </p:spPr>
      </p:pic>
      <p:pic>
        <p:nvPicPr>
          <p:cNvPr id="226" name="Immagine 1" descr=""/>
          <p:cNvPicPr/>
          <p:nvPr/>
        </p:nvPicPr>
        <p:blipFill>
          <a:blip r:embed="rId2"/>
          <a:stretch/>
        </p:blipFill>
        <p:spPr>
          <a:xfrm rot="16200000">
            <a:off x="4979880" y="1653480"/>
            <a:ext cx="4223880" cy="3167640"/>
          </a:xfrm>
          <a:prstGeom prst="rect">
            <a:avLst/>
          </a:prstGeom>
          <a:ln>
            <a:noFill/>
          </a:ln>
        </p:spPr>
      </p:pic>
      <p:pic>
        <p:nvPicPr>
          <p:cNvPr id="227" name="Immagine 2" descr=""/>
          <p:cNvPicPr/>
          <p:nvPr/>
        </p:nvPicPr>
        <p:blipFill>
          <a:blip r:embed="rId3"/>
          <a:stretch/>
        </p:blipFill>
        <p:spPr>
          <a:xfrm>
            <a:off x="3124080" y="4165920"/>
            <a:ext cx="2387880" cy="1790640"/>
          </a:xfrm>
          <a:prstGeom prst="rect">
            <a:avLst/>
          </a:prstGeom>
          <a:ln>
            <a:noFill/>
          </a:ln>
        </p:spPr>
      </p:pic>
      <p:sp>
        <p:nvSpPr>
          <p:cNvPr id="228" name="CustomShape 2"/>
          <p:cNvSpPr/>
          <p:nvPr/>
        </p:nvSpPr>
        <p:spPr>
          <a:xfrm>
            <a:off x="201600" y="318600"/>
            <a:ext cx="3992040" cy="39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SITI IDONEI PER </a:t>
            </a:r>
            <a:r>
              <a:rPr b="0" i="1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Osmoderma eremita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9" name="CustomShape 3"/>
          <p:cNvSpPr/>
          <p:nvPr/>
        </p:nvSpPr>
        <p:spPr>
          <a:xfrm>
            <a:off x="191520" y="4976640"/>
            <a:ext cx="2934720" cy="303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ook Antiqua"/>
                <a:ea typeface="DejaVu Sans"/>
              </a:rPr>
              <a:t>Filari di gelsi (Salsomaggiore – 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31" name="Immagine 4" descr=""/>
          <p:cNvPicPr/>
          <p:nvPr/>
        </p:nvPicPr>
        <p:blipFill>
          <a:blip r:embed="rId1"/>
          <a:stretch/>
        </p:blipFill>
        <p:spPr>
          <a:xfrm>
            <a:off x="4590360" y="776520"/>
            <a:ext cx="3872880" cy="2689560"/>
          </a:xfrm>
          <a:prstGeom prst="rect">
            <a:avLst/>
          </a:prstGeom>
          <a:ln>
            <a:noFill/>
          </a:ln>
        </p:spPr>
      </p:pic>
      <p:pic>
        <p:nvPicPr>
          <p:cNvPr id="232" name="Segnaposto contenuto 5" descr=""/>
          <p:cNvPicPr/>
          <p:nvPr/>
        </p:nvPicPr>
        <p:blipFill>
          <a:blip r:embed="rId2"/>
          <a:stretch/>
        </p:blipFill>
        <p:spPr>
          <a:xfrm>
            <a:off x="4598280" y="3480120"/>
            <a:ext cx="3864600" cy="2707560"/>
          </a:xfrm>
          <a:prstGeom prst="rect">
            <a:avLst/>
          </a:prstGeom>
          <a:ln w="9360">
            <a:noFill/>
          </a:ln>
        </p:spPr>
      </p:pic>
      <p:pic>
        <p:nvPicPr>
          <p:cNvPr id="233" name="Immagine 6" descr=""/>
          <p:cNvPicPr/>
          <p:nvPr/>
        </p:nvPicPr>
        <p:blipFill>
          <a:blip r:embed="rId3"/>
          <a:stretch/>
        </p:blipFill>
        <p:spPr>
          <a:xfrm rot="16200000">
            <a:off x="174960" y="1580760"/>
            <a:ext cx="4820400" cy="3213360"/>
          </a:xfrm>
          <a:prstGeom prst="rect">
            <a:avLst/>
          </a:prstGeom>
          <a:ln>
            <a:noFill/>
          </a:ln>
        </p:spPr>
      </p:pic>
      <p:sp>
        <p:nvSpPr>
          <p:cNvPr id="234" name="CustomShape 2"/>
          <p:cNvSpPr/>
          <p:nvPr/>
        </p:nvSpPr>
        <p:spPr>
          <a:xfrm>
            <a:off x="988920" y="5669280"/>
            <a:ext cx="2344680" cy="303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ook Antiqua"/>
                <a:ea typeface="DejaVu Sans"/>
              </a:rPr>
              <a:t>Castagneto (Vigoleno – PR)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5" name="CustomShape 3"/>
          <p:cNvSpPr/>
          <p:nvPr/>
        </p:nvSpPr>
        <p:spPr>
          <a:xfrm>
            <a:off x="376920" y="376200"/>
            <a:ext cx="3992040" cy="39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SITI IDONEI PER </a:t>
            </a:r>
            <a:r>
              <a:rPr b="0" i="1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Osmoderma eremita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Monitoraggio Osmoderma eremita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561"/>
              </a:spcBef>
            </a:pPr>
            <a:r>
              <a:rPr b="0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Trappolaggi con Black Cross-Window Traps: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oltre 40 trappole posizionate 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all’interno di filari di gelsi e salici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nelle zone planiziali e di castagneti 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 querceti nelle zone collinari 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 montane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8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239" name="Table 4"/>
          <p:cNvGraphicFramePr/>
          <p:nvPr/>
        </p:nvGraphicFramePr>
        <p:xfrm>
          <a:off x="611640" y="5157360"/>
          <a:ext cx="3671640" cy="740880"/>
        </p:xfrm>
        <a:graphic>
          <a:graphicData uri="http://schemas.openxmlformats.org/drawingml/2006/table">
            <a:tbl>
              <a:tblPr/>
              <a:tblGrid>
                <a:gridCol w="1836000"/>
                <a:gridCol w="1836000"/>
              </a:tblGrid>
              <a:tr h="3708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2016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2017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08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16 punti trappola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41 punti trappola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240" name="Picture 2" descr=""/>
          <p:cNvPicPr/>
          <p:nvPr/>
        </p:nvPicPr>
        <p:blipFill>
          <a:blip r:embed="rId1"/>
          <a:srcRect l="44544" t="21447" r="14083" b="10780"/>
          <a:stretch/>
        </p:blipFill>
        <p:spPr>
          <a:xfrm rot="16200000">
            <a:off x="5371920" y="1761120"/>
            <a:ext cx="3223440" cy="3959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42" name="Picture 2" descr=""/>
          <p:cNvPicPr/>
          <p:nvPr/>
        </p:nvPicPr>
        <p:blipFill>
          <a:blip r:embed="rId1"/>
          <a:stretch/>
        </p:blipFill>
        <p:spPr>
          <a:xfrm>
            <a:off x="611640" y="1102320"/>
            <a:ext cx="3986280" cy="3480840"/>
          </a:xfrm>
          <a:prstGeom prst="rect">
            <a:avLst/>
          </a:prstGeom>
          <a:ln>
            <a:noFill/>
          </a:ln>
        </p:spPr>
      </p:pic>
      <p:pic>
        <p:nvPicPr>
          <p:cNvPr id="243" name="Picture 3" descr=""/>
          <p:cNvPicPr/>
          <p:nvPr/>
        </p:nvPicPr>
        <p:blipFill>
          <a:blip r:embed="rId2"/>
          <a:stretch/>
        </p:blipFill>
        <p:spPr>
          <a:xfrm>
            <a:off x="4788000" y="1124640"/>
            <a:ext cx="3781800" cy="3458520"/>
          </a:xfrm>
          <a:prstGeom prst="rect">
            <a:avLst/>
          </a:prstGeom>
          <a:ln>
            <a:noFill/>
          </a:ln>
        </p:spPr>
      </p:pic>
      <p:sp>
        <p:nvSpPr>
          <p:cNvPr id="244" name="CustomShape 2"/>
          <p:cNvSpPr/>
          <p:nvPr/>
        </p:nvSpPr>
        <p:spPr>
          <a:xfrm>
            <a:off x="574920" y="5013000"/>
            <a:ext cx="6980760" cy="303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ook Antiqua"/>
                <a:ea typeface="DejaVu Sans"/>
              </a:rPr>
              <a:t>Segnalazioni bibliografiche di Osmoderma eremita nelle province di Parma e Piacenza</a:t>
            </a:r>
            <a:endParaRPr b="0" lang="it-IT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46" name="Picture 2" descr=""/>
          <p:cNvPicPr/>
          <p:nvPr/>
        </p:nvPicPr>
        <p:blipFill>
          <a:blip r:embed="rId1"/>
          <a:stretch/>
        </p:blipFill>
        <p:spPr>
          <a:xfrm>
            <a:off x="467640" y="476640"/>
            <a:ext cx="5016960" cy="4172040"/>
          </a:xfrm>
          <a:prstGeom prst="rect">
            <a:avLst/>
          </a:prstGeom>
          <a:ln>
            <a:noFill/>
          </a:ln>
        </p:spPr>
      </p:pic>
      <p:sp>
        <p:nvSpPr>
          <p:cNvPr id="247" name="CustomShape 2"/>
          <p:cNvSpPr/>
          <p:nvPr/>
        </p:nvSpPr>
        <p:spPr>
          <a:xfrm>
            <a:off x="5220000" y="981000"/>
            <a:ext cx="345564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Chiesuole – Parco del Taro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2016 7 larve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2017 2 adulti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8" name="CustomShape 3"/>
          <p:cNvSpPr/>
          <p:nvPr/>
        </p:nvSpPr>
        <p:spPr>
          <a:xfrm>
            <a:off x="611640" y="4923000"/>
            <a:ext cx="38156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Casarola – Parco dei Cento Laghi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2017 1 femmina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4"/>
          <p:cNvSpPr/>
          <p:nvPr/>
        </p:nvSpPr>
        <p:spPr>
          <a:xfrm>
            <a:off x="410400" y="984960"/>
            <a:ext cx="2428560" cy="33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it-IT" sz="16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Book Antiqua"/>
                <a:ea typeface="DejaVu Sans"/>
              </a:rPr>
              <a:t>Ritrovamenti 2016 e 2017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0" name="Picture 3" descr=""/>
          <p:cNvPicPr/>
          <p:nvPr/>
        </p:nvPicPr>
        <p:blipFill>
          <a:blip r:embed="rId2"/>
          <a:stretch/>
        </p:blipFill>
        <p:spPr>
          <a:xfrm>
            <a:off x="4877640" y="2170800"/>
            <a:ext cx="4140360" cy="3105360"/>
          </a:xfrm>
          <a:prstGeom prst="rect">
            <a:avLst/>
          </a:prstGeom>
          <a:ln>
            <a:noFill/>
          </a:ln>
        </p:spPr>
      </p:pic>
      <p:sp>
        <p:nvSpPr>
          <p:cNvPr id="251" name="CustomShape 5"/>
          <p:cNvSpPr/>
          <p:nvPr/>
        </p:nvSpPr>
        <p:spPr>
          <a:xfrm flipH="1">
            <a:off x="3995280" y="1488600"/>
            <a:ext cx="1223280" cy="507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1680">
            <a:solidFill>
              <a:schemeClr val="accent3">
                <a:lumMod val="50000"/>
              </a:schemeClr>
            </a:solidFill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2" name="CustomShape 6"/>
          <p:cNvSpPr/>
          <p:nvPr/>
        </p:nvSpPr>
        <p:spPr>
          <a:xfrm flipV="1">
            <a:off x="2123640" y="4220280"/>
            <a:ext cx="1151280" cy="700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chemeClr val="accent3">
                <a:lumMod val="50000"/>
              </a:schemeClr>
            </a:solidFill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53" name="Segnaposto contenuto 4" descr=""/>
          <p:cNvPicPr/>
          <p:nvPr/>
        </p:nvPicPr>
        <p:blipFill>
          <a:blip r:embed="rId3"/>
          <a:stretch/>
        </p:blipFill>
        <p:spPr>
          <a:xfrm>
            <a:off x="368640" y="1344600"/>
            <a:ext cx="2087640" cy="13914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55" name="Picture 3" descr=""/>
          <p:cNvPicPr/>
          <p:nvPr/>
        </p:nvPicPr>
        <p:blipFill>
          <a:blip r:embed="rId1"/>
          <a:stretch/>
        </p:blipFill>
        <p:spPr>
          <a:xfrm>
            <a:off x="395640" y="476640"/>
            <a:ext cx="3986640" cy="2989800"/>
          </a:xfrm>
          <a:prstGeom prst="rect">
            <a:avLst/>
          </a:prstGeom>
          <a:ln>
            <a:noFill/>
          </a:ln>
        </p:spPr>
      </p:pic>
      <p:sp>
        <p:nvSpPr>
          <p:cNvPr id="256" name="CustomShape 2"/>
          <p:cNvSpPr/>
          <p:nvPr/>
        </p:nvSpPr>
        <p:spPr>
          <a:xfrm>
            <a:off x="683640" y="3645000"/>
            <a:ext cx="2303640" cy="1063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it-IT" sz="16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Elater ferrugineus: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SIC Medio Taro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SIC Boschi di Carrega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SIC Oasi dei Ghirardi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7" name="CustomShape 3"/>
          <p:cNvSpPr/>
          <p:nvPr/>
        </p:nvSpPr>
        <p:spPr>
          <a:xfrm>
            <a:off x="1547640" y="1640880"/>
            <a:ext cx="1439280" cy="935280"/>
          </a:xfrm>
          <a:prstGeom prst="ellipse">
            <a:avLst/>
          </a:prstGeom>
          <a:noFill/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58" name="Picture 2" descr=""/>
          <p:cNvPicPr/>
          <p:nvPr/>
        </p:nvPicPr>
        <p:blipFill>
          <a:blip r:embed="rId2"/>
          <a:stretch/>
        </p:blipFill>
        <p:spPr>
          <a:xfrm rot="5400000">
            <a:off x="4397400" y="1037520"/>
            <a:ext cx="3211200" cy="2140560"/>
          </a:xfrm>
          <a:prstGeom prst="rect">
            <a:avLst/>
          </a:prstGeom>
          <a:ln>
            <a:noFill/>
          </a:ln>
        </p:spPr>
      </p:pic>
      <p:pic>
        <p:nvPicPr>
          <p:cNvPr id="259" name="Picture 3" descr=""/>
          <p:cNvPicPr/>
          <p:nvPr/>
        </p:nvPicPr>
        <p:blipFill>
          <a:blip r:embed="rId3"/>
          <a:stretch/>
        </p:blipFill>
        <p:spPr>
          <a:xfrm>
            <a:off x="3132000" y="3916800"/>
            <a:ext cx="2663640" cy="1997640"/>
          </a:xfrm>
          <a:prstGeom prst="rect">
            <a:avLst/>
          </a:prstGeom>
          <a:ln>
            <a:noFill/>
          </a:ln>
        </p:spPr>
      </p:pic>
      <p:pic>
        <p:nvPicPr>
          <p:cNvPr id="260" name="Picture 4" descr=""/>
          <p:cNvPicPr/>
          <p:nvPr/>
        </p:nvPicPr>
        <p:blipFill>
          <a:blip r:embed="rId4"/>
          <a:stretch/>
        </p:blipFill>
        <p:spPr>
          <a:xfrm>
            <a:off x="6588360" y="3861000"/>
            <a:ext cx="1776960" cy="2194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Principali cause di riduzione delle specie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Riduzione dell’habitat (taglio alberi alberi, inquinamento corsi idrici, cambiamento climatico);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Eccessiva frammentazione delle popolazioni con conseguente formazione di popolazioni ormai relitte;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Estinzione locale delle popolazioni relitte.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2" name="CustomShape 2"/>
          <p:cNvSpPr/>
          <p:nvPr/>
        </p:nvSpPr>
        <p:spPr>
          <a:xfrm>
            <a:off x="467640" y="4091040"/>
            <a:ext cx="2447640" cy="1063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Morimus asper: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SIC Boschi di Carrega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SIC Castell’Arquato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SIC Val Boreca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3" name="Picture 3" descr=""/>
          <p:cNvPicPr/>
          <p:nvPr/>
        </p:nvPicPr>
        <p:blipFill>
          <a:blip r:embed="rId1"/>
          <a:stretch/>
        </p:blipFill>
        <p:spPr>
          <a:xfrm>
            <a:off x="4553280" y="2343960"/>
            <a:ext cx="4227120" cy="3167640"/>
          </a:xfrm>
          <a:prstGeom prst="rect">
            <a:avLst/>
          </a:prstGeom>
          <a:ln>
            <a:noFill/>
          </a:ln>
        </p:spPr>
      </p:pic>
      <p:sp>
        <p:nvSpPr>
          <p:cNvPr id="264" name="CustomShape 3"/>
          <p:cNvSpPr/>
          <p:nvPr/>
        </p:nvSpPr>
        <p:spPr>
          <a:xfrm>
            <a:off x="4748760" y="5517360"/>
            <a:ext cx="4031640" cy="57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Euplagia quadripunctaria: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SIC Stirone confermata la presenza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5" name="Picture 2" descr=""/>
          <p:cNvPicPr/>
          <p:nvPr/>
        </p:nvPicPr>
        <p:blipFill>
          <a:blip r:embed="rId2"/>
          <a:stretch/>
        </p:blipFill>
        <p:spPr>
          <a:xfrm>
            <a:off x="323640" y="620640"/>
            <a:ext cx="4594680" cy="3445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Monitoraggio Rosalia alpina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Ricerca di alberi habitat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nelle aree montane: faggete 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269" name="Table 4"/>
          <p:cNvGraphicFramePr/>
          <p:nvPr/>
        </p:nvGraphicFramePr>
        <p:xfrm>
          <a:off x="2921400" y="4221000"/>
          <a:ext cx="6095160" cy="740880"/>
        </p:xfrm>
        <a:graphic>
          <a:graphicData uri="http://schemas.openxmlformats.org/drawingml/2006/table">
            <a:tbl>
              <a:tblPr/>
              <a:tblGrid>
                <a:gridCol w="3047760"/>
                <a:gridCol w="3047760"/>
              </a:tblGrid>
              <a:tr h="3708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it-IT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2016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it-IT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2017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0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 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231 alberi</a:t>
                      </a:r>
                      <a:endParaRPr b="0" lang="it-IT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270" name="Picture 3" descr=""/>
          <p:cNvPicPr/>
          <p:nvPr/>
        </p:nvPicPr>
        <p:blipFill>
          <a:blip r:embed="rId1"/>
          <a:srcRect l="0" t="45414" r="0" b="0"/>
          <a:stretch/>
        </p:blipFill>
        <p:spPr>
          <a:xfrm>
            <a:off x="4284000" y="1340640"/>
            <a:ext cx="4726080" cy="2777760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71" name="Table 5"/>
          <p:cNvGraphicFramePr/>
          <p:nvPr/>
        </p:nvGraphicFramePr>
        <p:xfrm>
          <a:off x="179640" y="4869000"/>
          <a:ext cx="5548680" cy="982440"/>
        </p:xfrm>
        <a:graphic>
          <a:graphicData uri="http://schemas.openxmlformats.org/drawingml/2006/table">
            <a:tbl>
              <a:tblPr/>
              <a:tblGrid>
                <a:gridCol w="775080"/>
                <a:gridCol w="4773960"/>
              </a:tblGrid>
              <a:tr h="231840">
                <a:tc>
                  <a:txBody>
                    <a:bodyPr lIns="68400" rIns="6840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SIC/ZPS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Denominazione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231840"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IT4010003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it-IT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Monte Nero, Monte Maggiorasca, La Ciapa Liscia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231840"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IT4010012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it-IT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Val Boreca, Monte Lesima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231840"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IT4020007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it-IT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Monte Penna, Monte Trevine, Groppo, Groppetto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231840"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IT4020008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it-IT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Monte Ragola, Lago Moò, Lago Bino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231840"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IT4020010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it-IT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Monte Gottero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231840"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it-IT" sz="11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IT4020020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it-IT" sz="11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Crinale dell’Appennino parmense</a:t>
                      </a:r>
                      <a:endParaRPr b="0" lang="it-IT" sz="11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3" name="Picture 2" descr=""/>
          <p:cNvPicPr/>
          <p:nvPr/>
        </p:nvPicPr>
        <p:blipFill>
          <a:blip r:embed="rId1"/>
          <a:stretch/>
        </p:blipFill>
        <p:spPr>
          <a:xfrm>
            <a:off x="107640" y="764640"/>
            <a:ext cx="6033960" cy="4525200"/>
          </a:xfrm>
          <a:prstGeom prst="rect">
            <a:avLst/>
          </a:prstGeom>
          <a:ln w="9360">
            <a:noFill/>
          </a:ln>
        </p:spPr>
      </p:pic>
      <p:pic>
        <p:nvPicPr>
          <p:cNvPr id="274" name="Picture 3" descr=""/>
          <p:cNvPicPr/>
          <p:nvPr/>
        </p:nvPicPr>
        <p:blipFill>
          <a:blip r:embed="rId2"/>
          <a:stretch/>
        </p:blipFill>
        <p:spPr>
          <a:xfrm rot="16200000">
            <a:off x="4251600" y="1877760"/>
            <a:ext cx="4864680" cy="3648600"/>
          </a:xfrm>
          <a:prstGeom prst="rect">
            <a:avLst/>
          </a:prstGeom>
          <a:ln>
            <a:noFill/>
          </a:ln>
        </p:spPr>
      </p:pic>
      <p:sp>
        <p:nvSpPr>
          <p:cNvPr id="275" name="CustomShape 2"/>
          <p:cNvSpPr/>
          <p:nvPr/>
        </p:nvSpPr>
        <p:spPr>
          <a:xfrm>
            <a:off x="179640" y="5517360"/>
            <a:ext cx="4679280" cy="39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Faggete in Val di Tacca – Crinale parmense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Monitoraggio Graphoderus bilineatus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Ricerca di laghi idonei alla specie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8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79" name="Picture 2" descr=""/>
          <p:cNvPicPr/>
          <p:nvPr/>
        </p:nvPicPr>
        <p:blipFill>
          <a:blip r:embed="rId1"/>
          <a:stretch/>
        </p:blipFill>
        <p:spPr>
          <a:xfrm>
            <a:off x="6097320" y="1316520"/>
            <a:ext cx="2865960" cy="1895760"/>
          </a:xfrm>
          <a:prstGeom prst="rect">
            <a:avLst/>
          </a:prstGeom>
          <a:ln>
            <a:noFill/>
          </a:ln>
        </p:spPr>
      </p:pic>
      <p:pic>
        <p:nvPicPr>
          <p:cNvPr id="280" name="Immagine 8" descr=""/>
          <p:cNvPicPr/>
          <p:nvPr/>
        </p:nvPicPr>
        <p:blipFill>
          <a:blip r:embed="rId2"/>
          <a:stretch/>
        </p:blipFill>
        <p:spPr>
          <a:xfrm>
            <a:off x="611640" y="2493000"/>
            <a:ext cx="4968000" cy="352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Monitoraggio Coenagrion mercuriale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 ricerca di corpi idrici idonei 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alla specie è stata resa difficoltosa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 causa dell’estrema siccità che 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r>
              <a:rPr b="0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ha colpito le due province.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3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84" name="Picture 3" descr=""/>
          <p:cNvPicPr/>
          <p:nvPr/>
        </p:nvPicPr>
        <p:blipFill>
          <a:blip r:embed="rId1"/>
          <a:stretch/>
        </p:blipFill>
        <p:spPr>
          <a:xfrm rot="5400000">
            <a:off x="5622840" y="2378160"/>
            <a:ext cx="3659040" cy="244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Immagine 5" descr=""/>
          <p:cNvPicPr/>
          <p:nvPr/>
        </p:nvPicPr>
        <p:blipFill>
          <a:blip r:embed="rId1"/>
          <a:stretch/>
        </p:blipFill>
        <p:spPr>
          <a:xfrm>
            <a:off x="1085760" y="10080"/>
            <a:ext cx="3557520" cy="6336000"/>
          </a:xfrm>
          <a:prstGeom prst="rect">
            <a:avLst/>
          </a:prstGeom>
          <a:ln>
            <a:noFill/>
          </a:ln>
        </p:spPr>
      </p:pic>
      <p:pic>
        <p:nvPicPr>
          <p:cNvPr id="286" name="Immagine 4" descr=""/>
          <p:cNvPicPr/>
          <p:nvPr/>
        </p:nvPicPr>
        <p:blipFill>
          <a:blip r:embed="rId2"/>
          <a:stretch/>
        </p:blipFill>
        <p:spPr>
          <a:xfrm>
            <a:off x="4644000" y="10080"/>
            <a:ext cx="3455640" cy="6336000"/>
          </a:xfrm>
          <a:prstGeom prst="rect">
            <a:avLst/>
          </a:prstGeom>
          <a:ln>
            <a:noFill/>
          </a:ln>
        </p:spPr>
      </p:pic>
      <p:sp>
        <p:nvSpPr>
          <p:cNvPr id="287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CustomShape 2"/>
          <p:cNvSpPr/>
          <p:nvPr/>
        </p:nvSpPr>
        <p:spPr>
          <a:xfrm>
            <a:off x="1085760" y="2748960"/>
            <a:ext cx="7013880" cy="2649600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5712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Collocazione di n.13 Wood Mould Box : Parco Carrega, Parco Stirone Piacenziano e Riserva Ghirardi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Creazione di n.66 cavità su alberi di grandi dimensioni: Parco Carrega, Parco Stirone Piacenziano e Riserva Ghirardi</a:t>
            </a:r>
            <a:endParaRPr b="0" lang="it-IT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9" name="CustomShape 3"/>
          <p:cNvSpPr/>
          <p:nvPr/>
        </p:nvSpPr>
        <p:spPr>
          <a:xfrm>
            <a:off x="1691640" y="131040"/>
            <a:ext cx="5760000" cy="155232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INTERVENTI DI CREAZIONE DI ALBERI HABITAT 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OSMODERMA EREMITA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9" dur="indefinite" restart="never" nodeType="tmRoot">
          <p:childTnLst>
            <p:seq>
              <p:cTn id="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mmagine 4" descr=""/>
          <p:cNvPicPr/>
          <p:nvPr/>
        </p:nvPicPr>
        <p:blipFill>
          <a:blip r:embed="rId1"/>
          <a:stretch/>
        </p:blipFill>
        <p:spPr>
          <a:xfrm>
            <a:off x="4572000" y="-61560"/>
            <a:ext cx="4571280" cy="6903000"/>
          </a:xfrm>
          <a:prstGeom prst="rect">
            <a:avLst/>
          </a:prstGeom>
          <a:ln>
            <a:noFill/>
          </a:ln>
        </p:spPr>
      </p:pic>
      <p:pic>
        <p:nvPicPr>
          <p:cNvPr id="291" name="Immagine 2" descr=""/>
          <p:cNvPicPr/>
          <p:nvPr/>
        </p:nvPicPr>
        <p:blipFill>
          <a:blip r:embed="rId2"/>
          <a:stretch/>
        </p:blipFill>
        <p:spPr>
          <a:xfrm>
            <a:off x="-9000" y="0"/>
            <a:ext cx="4566240" cy="6841080"/>
          </a:xfrm>
          <a:prstGeom prst="rect">
            <a:avLst/>
          </a:prstGeom>
          <a:ln>
            <a:noFill/>
          </a:ln>
        </p:spPr>
      </p:pic>
      <p:sp>
        <p:nvSpPr>
          <p:cNvPr id="292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2"/>
          <p:cNvSpPr/>
          <p:nvPr/>
        </p:nvSpPr>
        <p:spPr>
          <a:xfrm>
            <a:off x="1691640" y="131040"/>
            <a:ext cx="5760000" cy="155232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INTERVENTI DI CREAZIONE DI ALBERI HABITAT 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OSMODERMA EREMITA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1" dur="indefinite" restart="never" nodeType="tmRoot">
          <p:childTnLst>
            <p:seq>
              <p:cTn id="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Immagine 1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295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73" dur="indefinite" restart="never" nodeType="tmRoot">
          <p:childTnLst>
            <p:seq>
              <p:cTn id="7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Immagine 2" descr=""/>
          <p:cNvPicPr/>
          <p:nvPr/>
        </p:nvPicPr>
        <p:blipFill>
          <a:blip r:embed="rId1"/>
          <a:stretch/>
        </p:blipFill>
        <p:spPr>
          <a:xfrm>
            <a:off x="1979640" y="-27360"/>
            <a:ext cx="5040000" cy="6720120"/>
          </a:xfrm>
          <a:prstGeom prst="rect">
            <a:avLst/>
          </a:prstGeom>
          <a:ln>
            <a:noFill/>
          </a:ln>
        </p:spPr>
      </p:pic>
      <p:sp>
        <p:nvSpPr>
          <p:cNvPr id="297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8" name="CustomShape 2"/>
          <p:cNvSpPr/>
          <p:nvPr/>
        </p:nvSpPr>
        <p:spPr>
          <a:xfrm>
            <a:off x="1691640" y="131040"/>
            <a:ext cx="5760000" cy="155232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INTERVENTI DI CREAZIONE DI ALBERI HABITAT 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OSMODERMA EREMITA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9" name="Immagine 4" descr=""/>
          <p:cNvPicPr/>
          <p:nvPr/>
        </p:nvPicPr>
        <p:blipFill>
          <a:blip r:embed="rId2"/>
          <a:stretch/>
        </p:blipFill>
        <p:spPr>
          <a:xfrm>
            <a:off x="-36360" y="4723200"/>
            <a:ext cx="3797640" cy="2132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5" dur="indefinite" restart="never" nodeType="tmRoot">
          <p:childTnLst>
            <p:seq>
              <p:cTn id="76" dur="indefinite" nodeType="mainSeq">
                <p:childTnLst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1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1" name="CustomShape 2"/>
          <p:cNvSpPr/>
          <p:nvPr/>
        </p:nvSpPr>
        <p:spPr>
          <a:xfrm>
            <a:off x="1440000" y="131040"/>
            <a:ext cx="5760000" cy="106488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AMBITI DI ATTIVITA’ DEI VOLONTARI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CustomShape 3"/>
          <p:cNvSpPr/>
          <p:nvPr/>
        </p:nvSpPr>
        <p:spPr>
          <a:xfrm>
            <a:off x="432000" y="2064960"/>
            <a:ext cx="8495640" cy="2525400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5712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Supporto attività divulgative sul campo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5712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Supporto eventi (Festa Eremita, Workshop)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5712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Attività di completamento delle azioni di conservazione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5712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Prosecuzione del monitoraggio delle specie !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3" name="TextShape 4"/>
          <p:cNvSpPr txBox="1"/>
          <p:nvPr/>
        </p:nvSpPr>
        <p:spPr>
          <a:xfrm>
            <a:off x="1224000" y="5220000"/>
            <a:ext cx="7128000" cy="11930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it-IT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Per contatti: 0524-588683</a:t>
            </a:r>
            <a:endParaRPr b="1" lang="it-IT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it-IT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Mail: r.carini@parchiemiliaoccidentale.it</a:t>
            </a:r>
            <a:endParaRPr b="1" lang="it-IT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3" dur="indefinite" restart="never" nodeType="tmRoot">
          <p:childTnLst>
            <p:seq>
              <p:cTn id="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Obiettivi prioritari del progetto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Implementazione di azioni concrete e integrate a livello regionale per una migliore tutela delle popolazioni presenti e per un incremento delle popolazioni stesse;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miglioramento di habitat già presenti;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creazione ex-novo di habitat idonei alle specie;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l’allevamento di popolazioni da rilasciare successivamente in habitat idonei;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diffondere tecniche di rinaturalizzazione a livello territoriale;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ampliare l’interesse verso questi gruppi faunistici coinvolgendo numerosi stakeholders.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Immagine 1" descr=""/>
          <p:cNvPicPr/>
          <p:nvPr/>
        </p:nvPicPr>
        <p:blipFill>
          <a:blip r:embed="rId1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  <p:sp>
        <p:nvSpPr>
          <p:cNvPr id="305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6" name="CustomShape 2"/>
          <p:cNvSpPr/>
          <p:nvPr/>
        </p:nvSpPr>
        <p:spPr>
          <a:xfrm>
            <a:off x="1115640" y="5661360"/>
            <a:ext cx="6984000" cy="1142280"/>
          </a:xfrm>
          <a:prstGeom prst="rect">
            <a:avLst/>
          </a:prstGeom>
          <a:solidFill>
            <a:srgbClr val="9bbb59">
              <a:alpha val="73000"/>
            </a:srgbClr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4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GRAZIE PER L’ATTENZIONE</a:t>
            </a:r>
            <a:endParaRPr b="0" lang="it-IT" sz="4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5" dur="indefinite" restart="never" nodeType="tmRoot">
          <p:childTnLst>
            <p:seq>
              <p:cTn id="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8" name="CustomShape 2"/>
          <p:cNvSpPr/>
          <p:nvPr/>
        </p:nvSpPr>
        <p:spPr>
          <a:xfrm>
            <a:off x="395640" y="34164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Azioni previste nei Parchi del Ducato</a:t>
            </a:r>
            <a:endParaRPr b="0" lang="it-IT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CustomShape 3"/>
          <p:cNvSpPr/>
          <p:nvPr/>
        </p:nvSpPr>
        <p:spPr>
          <a:xfrm>
            <a:off x="179640" y="2277000"/>
            <a:ext cx="8228880" cy="3916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Monitoraggio Ex ante;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Individuazione habitat;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Formazione volontari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Creazione/miglioramento di habitat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</a:t>
            </a: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idonei alle specie;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Immissione di esemplari allevati;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Comunicazione (educazione ambientale, seminari tematici, incontri con portatori di interesse, sensibilizzazione);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Valutazione ex post delle azioni;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</a:pP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0" name="Immagine 7" descr=""/>
          <p:cNvPicPr/>
          <p:nvPr/>
        </p:nvPicPr>
        <p:blipFill>
          <a:blip r:embed="rId1"/>
          <a:stretch/>
        </p:blipFill>
        <p:spPr>
          <a:xfrm>
            <a:off x="5220000" y="1466640"/>
            <a:ext cx="3023640" cy="3401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Partners di progetto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3" name="Picture 2" descr=""/>
          <p:cNvPicPr/>
          <p:nvPr/>
        </p:nvPicPr>
        <p:blipFill>
          <a:blip r:embed="rId1"/>
          <a:stretch/>
        </p:blipFill>
        <p:spPr>
          <a:xfrm>
            <a:off x="770760" y="1199160"/>
            <a:ext cx="7619400" cy="4419000"/>
          </a:xfrm>
          <a:prstGeom prst="rect">
            <a:avLst/>
          </a:prstGeom>
          <a:ln>
            <a:noFill/>
          </a:ln>
        </p:spPr>
      </p:pic>
      <p:sp>
        <p:nvSpPr>
          <p:cNvPr id="124" name="CustomShape 3"/>
          <p:cNvSpPr/>
          <p:nvPr/>
        </p:nvSpPr>
        <p:spPr>
          <a:xfrm>
            <a:off x="1187640" y="4657680"/>
            <a:ext cx="208764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2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Parco Nazionale Appennino Tosco-Emiliano</a:t>
            </a:r>
            <a:endParaRPr b="0" lang="it-IT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CustomShape 4"/>
          <p:cNvSpPr/>
          <p:nvPr/>
        </p:nvSpPr>
        <p:spPr>
          <a:xfrm>
            <a:off x="5652000" y="5371920"/>
            <a:ext cx="2591640" cy="27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2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Parco Nazionale Foreste Casentinesi</a:t>
            </a:r>
            <a:endParaRPr b="0" lang="it-IT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Line 5"/>
          <p:cNvSpPr/>
          <p:nvPr/>
        </p:nvSpPr>
        <p:spPr>
          <a:xfrm flipV="1">
            <a:off x="1979640" y="3573000"/>
            <a:ext cx="936000" cy="1084680"/>
          </a:xfrm>
          <a:prstGeom prst="line">
            <a:avLst/>
          </a:prstGeom>
          <a:ln w="15840">
            <a:solidFill>
              <a:schemeClr val="accen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Line 6"/>
          <p:cNvSpPr/>
          <p:nvPr/>
        </p:nvSpPr>
        <p:spPr>
          <a:xfrm flipV="1">
            <a:off x="6084000" y="4888440"/>
            <a:ext cx="216000" cy="483120"/>
          </a:xfrm>
          <a:prstGeom prst="line">
            <a:avLst/>
          </a:prstGeom>
          <a:ln w="15840">
            <a:solidFill>
              <a:schemeClr val="accen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CustomShape 7"/>
          <p:cNvSpPr/>
          <p:nvPr/>
        </p:nvSpPr>
        <p:spPr>
          <a:xfrm>
            <a:off x="7524360" y="2061000"/>
            <a:ext cx="719280" cy="46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2" descr=""/>
          <p:cNvPicPr/>
          <p:nvPr/>
        </p:nvPicPr>
        <p:blipFill>
          <a:blip r:embed="rId1"/>
          <a:srcRect l="38737" t="0" r="0" b="0"/>
          <a:stretch/>
        </p:blipFill>
        <p:spPr>
          <a:xfrm>
            <a:off x="4127400" y="1316160"/>
            <a:ext cx="3391560" cy="5393880"/>
          </a:xfrm>
          <a:prstGeom prst="rect">
            <a:avLst/>
          </a:prstGeom>
          <a:ln>
            <a:noFill/>
          </a:ln>
        </p:spPr>
      </p:pic>
      <p:pic>
        <p:nvPicPr>
          <p:cNvPr id="130" name="Picture 3" descr=""/>
          <p:cNvPicPr/>
          <p:nvPr/>
        </p:nvPicPr>
        <p:blipFill>
          <a:blip r:embed="rId2"/>
          <a:stretch/>
        </p:blipFill>
        <p:spPr>
          <a:xfrm>
            <a:off x="611640" y="343080"/>
            <a:ext cx="5206680" cy="5605560"/>
          </a:xfrm>
          <a:prstGeom prst="rect">
            <a:avLst/>
          </a:prstGeom>
          <a:ln>
            <a:noFill/>
          </a:ln>
        </p:spPr>
      </p:pic>
      <p:sp>
        <p:nvSpPr>
          <p:cNvPr id="131" name="CustomShape 1"/>
          <p:cNvSpPr/>
          <p:nvPr/>
        </p:nvSpPr>
        <p:spPr>
          <a:xfrm>
            <a:off x="405720" y="371664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Val Boreca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2"/>
          <p:cNvSpPr/>
          <p:nvPr/>
        </p:nvSpPr>
        <p:spPr>
          <a:xfrm>
            <a:off x="1313640" y="381564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Dego, M. Veri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CustomShape 3"/>
          <p:cNvSpPr/>
          <p:nvPr/>
        </p:nvSpPr>
        <p:spPr>
          <a:xfrm>
            <a:off x="1588680" y="492048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Nero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CustomShape 4"/>
          <p:cNvSpPr/>
          <p:nvPr/>
        </p:nvSpPr>
        <p:spPr>
          <a:xfrm>
            <a:off x="1948680" y="445752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Ragola, Lago Moo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CustomShape 5"/>
          <p:cNvSpPr/>
          <p:nvPr/>
        </p:nvSpPr>
        <p:spPr>
          <a:xfrm>
            <a:off x="1969920" y="575136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Penna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CustomShape 6"/>
          <p:cNvSpPr/>
          <p:nvPr/>
        </p:nvSpPr>
        <p:spPr>
          <a:xfrm>
            <a:off x="3029040" y="597672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Gottero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7"/>
          <p:cNvSpPr/>
          <p:nvPr/>
        </p:nvSpPr>
        <p:spPr>
          <a:xfrm>
            <a:off x="6063480" y="504504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Fuso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CustomShape 8"/>
          <p:cNvSpPr/>
          <p:nvPr/>
        </p:nvSpPr>
        <p:spPr>
          <a:xfrm>
            <a:off x="2805120" y="369720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Menegosa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CustomShape 9"/>
          <p:cNvSpPr/>
          <p:nvPr/>
        </p:nvSpPr>
        <p:spPr>
          <a:xfrm>
            <a:off x="1814400" y="304704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Monte Capra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CustomShape 10"/>
          <p:cNvSpPr/>
          <p:nvPr/>
        </p:nvSpPr>
        <p:spPr>
          <a:xfrm>
            <a:off x="3832920" y="5280480"/>
            <a:ext cx="1862280" cy="20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65160" rIns="65160" tIns="32760" bIns="32760"/>
          <a:p>
            <a:pPr>
              <a:lnSpc>
                <a:spcPct val="100000"/>
              </a:lnSpc>
            </a:pPr>
            <a:r>
              <a:rPr b="1" lang="it-IT" sz="9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Belforte Corchia</a:t>
            </a:r>
            <a:endParaRPr b="0" lang="it-IT" sz="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CustomShape 11"/>
          <p:cNvSpPr/>
          <p:nvPr/>
        </p:nvSpPr>
        <p:spPr>
          <a:xfrm>
            <a:off x="323640" y="205200"/>
            <a:ext cx="7066440" cy="796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AREE PROTETTE DELL’EMILIA OCCIDENTALE  (MEOC)</a:t>
            </a:r>
            <a:endParaRPr b="0" lang="it-IT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Osmoderma eremita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4" name="Picture 3" descr=""/>
          <p:cNvPicPr/>
          <p:nvPr/>
        </p:nvPicPr>
        <p:blipFill>
          <a:blip r:embed="rId1"/>
          <a:stretch/>
        </p:blipFill>
        <p:spPr>
          <a:xfrm>
            <a:off x="4624920" y="1196640"/>
            <a:ext cx="3647160" cy="2723760"/>
          </a:xfrm>
          <a:prstGeom prst="rect">
            <a:avLst/>
          </a:prstGeom>
          <a:ln>
            <a:noFill/>
          </a:ln>
        </p:spPr>
      </p:pic>
      <p:pic>
        <p:nvPicPr>
          <p:cNvPr id="145" name="Picture 4" descr=""/>
          <p:cNvPicPr/>
          <p:nvPr/>
        </p:nvPicPr>
        <p:blipFill>
          <a:blip r:embed="rId2"/>
          <a:stretch/>
        </p:blipFill>
        <p:spPr>
          <a:xfrm>
            <a:off x="4624920" y="4040280"/>
            <a:ext cx="3342960" cy="2182320"/>
          </a:xfrm>
          <a:prstGeom prst="rect">
            <a:avLst/>
          </a:prstGeom>
          <a:ln>
            <a:noFill/>
          </a:ln>
        </p:spPr>
      </p:pic>
      <p:pic>
        <p:nvPicPr>
          <p:cNvPr id="146" name="Picture 2" descr=""/>
          <p:cNvPicPr/>
          <p:nvPr/>
        </p:nvPicPr>
        <p:blipFill>
          <a:blip r:embed="rId3"/>
          <a:stretch/>
        </p:blipFill>
        <p:spPr>
          <a:xfrm>
            <a:off x="1271880" y="4772880"/>
            <a:ext cx="2221560" cy="1471320"/>
          </a:xfrm>
          <a:prstGeom prst="rect">
            <a:avLst/>
          </a:prstGeom>
          <a:ln>
            <a:noFill/>
          </a:ln>
        </p:spPr>
      </p:pic>
      <p:pic>
        <p:nvPicPr>
          <p:cNvPr id="147" name="Picture 2" descr=""/>
          <p:cNvPicPr/>
          <p:nvPr/>
        </p:nvPicPr>
        <p:blipFill>
          <a:blip r:embed="rId4"/>
          <a:stretch/>
        </p:blipFill>
        <p:spPr>
          <a:xfrm>
            <a:off x="179640" y="1190520"/>
            <a:ext cx="4506480" cy="3029760"/>
          </a:xfrm>
          <a:prstGeom prst="rect">
            <a:avLst/>
          </a:prstGeom>
          <a:ln>
            <a:noFill/>
          </a:ln>
        </p:spPr>
      </p:pic>
      <p:sp>
        <p:nvSpPr>
          <p:cNvPr id="148" name="CustomShape 3"/>
          <p:cNvSpPr/>
          <p:nvPr/>
        </p:nvSpPr>
        <p:spPr>
          <a:xfrm>
            <a:off x="971640" y="4293000"/>
            <a:ext cx="309564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Dimensioni: 24-30 mm</a:t>
            </a:r>
            <a:endParaRPr b="0" lang="it-IT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Biologia dell’Osmoderma eremita</a:t>
            </a:r>
            <a:endParaRPr b="0" lang="it-IT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CustomShape 2"/>
          <p:cNvSpPr/>
          <p:nvPr/>
        </p:nvSpPr>
        <p:spPr>
          <a:xfrm>
            <a:off x="323640" y="1252440"/>
            <a:ext cx="8228880" cy="452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 lo sviluppo larvale questa specie predilige boschi maturi di latifoglie, soprattutto querce e lecci, castagni, faggi, gelsi e salici ancora vivi, purchè siano secolari, cavitati e con abbondanza di rosura e legno marcescente. 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La larva vive nei ceppi in decomposizione e nei cavi dei tronchi, si nutre del legno marcescente nonchè della rosura e dell’humus che si accumulano nelle cavità, e richiede da tre a sei anni per lo sviluppo completo. 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L’ampiezza della cavità e aumentata dall’attività di scavo della larva stessa.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Le femmine depongono 20–80 uova, la cui incubazione dura due–tre settimane,  mentre le larve completano lo sviluppo in tre–quattro anni e si impupano in  autunno. Il bozzolo e ovale ed e costituito dai propri escrementi compattati con frammenti di legno; la metamorfosi viene effettuata la primavera successiva. 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Gli adulti possono essere avvistati tra luglio e settembre, solitamente si scorgono 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nelle ore pomeridiane. </a:t>
            </a: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</a:t>
            </a: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</a:t>
            </a:r>
            <a:r>
              <a:rPr b="0" i="1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eremita </a:t>
            </a: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è diffuso in Europa centro-occidentale, dalla Spagna alla  Svezia meridionale:  in Italia e distribuita nelle regioni settentrionali e centrali, fino alle zone appenniniche del basso Lazio.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it-IT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Come per tutte le specie saproxiliche, il principale fattore di minaccia e rappresentato dalla distruzione e frammentazione dell’habitat forestale a causa dell’impatto antropico .</a:t>
            </a:r>
            <a:endParaRPr b="0" lang="it-IT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CustomShape 3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3574</TotalTime>
  <Application>LibreOffice/5.3.2.2$Windows_x86 LibreOffice_project/6cd4f1ef626f15116896b1d8e1398b56da0d0ee1</Application>
  <Words>1218</Words>
  <Paragraphs>173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2016-05-29T15:42:00Z</dcterms:created>
  <dc:creator>Cristina Barbieri</dc:creator>
  <dc:description/>
  <dc:language>it-IT</dc:language>
  <cp:lastModifiedBy/>
  <dcterms:modified xsi:type="dcterms:W3CDTF">2018-05-25T10:09:07Z</dcterms:modified>
  <cp:revision>298</cp:revision>
  <dc:subject/>
  <dc:title>Coordinated actions to preserve residual and isolated  populations of forest and freshwater insects in  Emilia-Romagna - Project LIFE14 NAT/IT/000209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Presentazione su schermo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39</vt:i4>
  </property>
</Properties>
</file>